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HEIC" ContentType="image/heic"/>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18"/>
  </p:notesMasterIdLst>
  <p:handoutMasterIdLst>
    <p:handoutMasterId r:id="rId19"/>
  </p:handoutMasterIdLst>
  <p:sldIdLst>
    <p:sldId id="271" r:id="rId4"/>
    <p:sldId id="269" r:id="rId5"/>
    <p:sldId id="270" r:id="rId6"/>
    <p:sldId id="258" r:id="rId7"/>
    <p:sldId id="256" r:id="rId8"/>
    <p:sldId id="268" r:id="rId9"/>
    <p:sldId id="283" r:id="rId10"/>
    <p:sldId id="282" r:id="rId11"/>
    <p:sldId id="279" r:id="rId12"/>
    <p:sldId id="290" r:id="rId13"/>
    <p:sldId id="286" r:id="rId14"/>
    <p:sldId id="289" r:id="rId15"/>
    <p:sldId id="287"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2" autoAdjust="0"/>
    <p:restoredTop sz="94231" autoAdjust="0"/>
  </p:normalViewPr>
  <p:slideViewPr>
    <p:cSldViewPr snapToGrid="0">
      <p:cViewPr varScale="1">
        <p:scale>
          <a:sx n="109" d="100"/>
          <a:sy n="109" d="100"/>
        </p:scale>
        <p:origin x="876"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栗原　菜穂子" userId="dc75ca82-a031-4a9a-95c7-92f648eabe09" providerId="ADAL" clId="{39B37E38-FA09-43E4-B55E-8D9C4CFD6534}"/>
    <pc:docChg chg="custSel modSld sldOrd">
      <pc:chgData name="栗原　菜穂子" userId="dc75ca82-a031-4a9a-95c7-92f648eabe09" providerId="ADAL" clId="{39B37E38-FA09-43E4-B55E-8D9C4CFD6534}" dt="2024-04-23T09:29:18.817" v="57"/>
      <pc:docMkLst>
        <pc:docMk/>
      </pc:docMkLst>
      <pc:sldChg chg="modSp mod">
        <pc:chgData name="栗原　菜穂子" userId="dc75ca82-a031-4a9a-95c7-92f648eabe09" providerId="ADAL" clId="{39B37E38-FA09-43E4-B55E-8D9C4CFD6534}" dt="2024-04-23T09:11:48.388" v="45" actId="20577"/>
        <pc:sldMkLst>
          <pc:docMk/>
          <pc:sldMk cId="341906063" sldId="285"/>
        </pc:sldMkLst>
        <pc:spChg chg="mod">
          <ac:chgData name="栗原　菜穂子" userId="dc75ca82-a031-4a9a-95c7-92f648eabe09" providerId="ADAL" clId="{39B37E38-FA09-43E4-B55E-8D9C4CFD6534}" dt="2024-04-23T09:11:48.388" v="45" actId="20577"/>
          <ac:spMkLst>
            <pc:docMk/>
            <pc:sldMk cId="341906063" sldId="285"/>
            <ac:spMk id="3" creationId="{FA2A0082-AE53-4D8E-C457-904B31CF9B66}"/>
          </ac:spMkLst>
        </pc:spChg>
      </pc:sldChg>
      <pc:sldChg chg="ord">
        <pc:chgData name="栗原　菜穂子" userId="dc75ca82-a031-4a9a-95c7-92f648eabe09" providerId="ADAL" clId="{39B37E38-FA09-43E4-B55E-8D9C4CFD6534}" dt="2024-04-23T09:29:08.463" v="53"/>
        <pc:sldMkLst>
          <pc:docMk/>
          <pc:sldMk cId="848476584" sldId="286"/>
        </pc:sldMkLst>
      </pc:sldChg>
      <pc:sldChg chg="ord">
        <pc:chgData name="栗原　菜穂子" userId="dc75ca82-a031-4a9a-95c7-92f648eabe09" providerId="ADAL" clId="{39B37E38-FA09-43E4-B55E-8D9C4CFD6534}" dt="2024-04-23T09:12:04.018" v="49"/>
        <pc:sldMkLst>
          <pc:docMk/>
          <pc:sldMk cId="781003108" sldId="287"/>
        </pc:sldMkLst>
      </pc:sldChg>
      <pc:sldChg chg="ord">
        <pc:chgData name="栗原　菜穂子" userId="dc75ca82-a031-4a9a-95c7-92f648eabe09" providerId="ADAL" clId="{39B37E38-FA09-43E4-B55E-8D9C4CFD6534}" dt="2024-04-23T09:29:18.817" v="57"/>
        <pc:sldMkLst>
          <pc:docMk/>
          <pc:sldMk cId="3688888832" sldId="289"/>
        </pc:sldMkLst>
      </pc:sldChg>
      <pc:sldChg chg="ord">
        <pc:chgData name="栗原　菜穂子" userId="dc75ca82-a031-4a9a-95c7-92f648eabe09" providerId="ADAL" clId="{39B37E38-FA09-43E4-B55E-8D9C4CFD6534}" dt="2024-04-23T09:29:06.357" v="51"/>
        <pc:sldMkLst>
          <pc:docMk/>
          <pc:sldMk cId="2038928133" sldId="29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B90E12A0-3376-4EE4-A236-B66910B88C39}" type="datetimeFigureOut">
              <a:rPr kumimoji="1" lang="ja-JP" altLang="en-US" smtClean="0"/>
              <a:t>2024/8/28</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71F7B3-B9F3-46EA-9D8A-3F3241FC6996}" type="slidenum">
              <a:rPr kumimoji="1" lang="ja-JP" altLang="en-US" smtClean="0"/>
              <a:t>‹#›</a:t>
            </a:fld>
            <a:endParaRPr kumimoji="1" lang="ja-JP" altLang="en-US"/>
          </a:p>
        </p:txBody>
      </p:sp>
    </p:spTree>
    <p:extLst>
      <p:ext uri="{BB962C8B-B14F-4D97-AF65-F5344CB8AC3E}">
        <p14:creationId xmlns:p14="http://schemas.microsoft.com/office/powerpoint/2010/main" val="244729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757E4B2-4FF8-4556-B346-B036B0C396EC}"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92E9A-C08E-4A70-B331-D36578EF70C8}" type="slidenum">
              <a:rPr lang="en-US" smtClean="0"/>
              <a:t>‹#›</a:t>
            </a:fld>
            <a:endParaRPr lang="en-US"/>
          </a:p>
        </p:txBody>
      </p:sp>
    </p:spTree>
    <p:extLst>
      <p:ext uri="{BB962C8B-B14F-4D97-AF65-F5344CB8AC3E}">
        <p14:creationId xmlns:p14="http://schemas.microsoft.com/office/powerpoint/2010/main" val="1874766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jica.go.jp/publication/mundi/1801/201801_02_02.html#:~:text=%E5%9C%B0%E5%9F%9F%E3%81%AE%E7%89%B9%E5%BE%B4%E3%81%AF%EF%BC%9F%201%20%E9%9D%A2%E7%A9%8D%E3%81%AF%E7%B4%842%2C000%E4%B8%87%E5%B9%B3%E6%96%B9%E3%82%AD%E3%83%AD%E3%83%A1%E3%83%BC%E3%83%88%E3%83%AB%20%EF%BC%88%E4%B8%96%E7%95%8C%E3%81%AE15.4%EF%BC%85%EF%BC%89%E3%80%82%2033%E3%82%AB%E5%9B%BD%E3%80%81%E4%BA%BA%E5%8F%A36%E5%84%84%E4%BA%BA%20%EF%BC%88%E4%B8%96%E7%95%8C%E3%81%AE8.6%EF%BC%85%EF%BC%89%E3%81%8B%E3%82%89%E6%A7%8B%E6%88%90%E3%81%95%E3%82%8C%E3%82%8B%202%20%E5%9B%BD%E5%86%85%E7%B7%8F%E7%94%9F%E7%94%A3%EF%BC%88GDP%EF%BC%89%E3%81%AE%E8%A6%8F%E6%A8%A1%E3%81%AF5.3%E5%85%86%E3%83%89%E3%83%AB,%E4%B8%96%E7%95%8C%E3%81%AE%E6%A3%AE%E6%9E%97%E3%81%AE22%EF%BC%85%20%E3%81%8C%E3%81%93%E3%81%AE%E5%9C%B0%E5%9F%9F%E3%81%AB%E3%81%82%E3%82%8B%204%20%E8%B1%8A%E5%AF%8C%E3%81%AA%E9%89%B1%E7%89%A9%E3%83%BB%E9%A3%9F%E7%B3%A7%E8%B3%87%E6%BA%90%E3%82%92%E6%9C%89%E3%81%99%E3%82%8B%E3%80%82%20%E4%BB%A3%E8%A1%A8%E7%9A%84%E3%81%AA%E3%82%82%E3%81%AE%E3%81%A8%E3%81%97%E3%81%A6%E3%80%81%20%E9%8A%85%E3%80%81%E9%8A%80%E3%80%81%E5%A4%A7%E8%B1%86%E3%80%81%E3%82%B5%E3%83%88%E3%82%A6%E3%82%AD%E3%83%93%20%E3%81%AF%E4%B8%96%E7%95%8C%E5%85%A8%E4%BD%93%E3%81%AE%E7%B4%84%E5%8D%8A%E5%88%86%E3%82%92%E4%B8%AD%E5%8D%97%E7%B1%B3%E5%9C%B0%E5%9F%9F%E3%81%A7%E7%94%A3%E5%87%BA%E3%80%82%2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819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8195"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5E501E-5C8C-4DB7-A7D8-F1E041D895F1}" type="slidenum">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51929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jica.go.jp/publication/mundi/1801/201801_02_02.html#:~:text=%E5%9C%B0%E5%9F%9F%E3%81%AE%E7%89%B9%E5%BE%B4%E3%81%AF%EF%BC%9F%201%20%E9%9D%A2%E7%A9%8D%E3%81%AF%E7%B4%842%2C000%E4%B8%87%E5%B9%B3%E6%96%B9%E3%82%AD%E3%83%AD%E3%83%A1%E3%83%BC%E3%83%88%E3%83%AB%20%EF%BC%88%E4%B8%96%E7%95%8C%E3%81%AE15.4%EF%BC%85%EF%BC%89%E3%80%82%2033%E3%82%AB%E5%9B%BD%E3%80%81%E4%BA%BA%E5%8F%A36%E5%84%84%E4%BA%BA%20%EF%BC%88%E4%B8%96%E7%95%8C%E3%81%AE8.6%EF%BC%85%EF%BC%89%E3%81%8B%E3%82%89%E6%A7%8B%E6%88%90%E3%81%95%E3%82%8C%E3%82%8B%202%20%E5%9B%BD%E5%86%85%E7%B7%8F%E7%94%9F%E7%94%A3%EF%BC%88GDP%EF%BC%89%E3%81%AE%E8%A6%8F%E6%A8%A1%E3%81%AF5.3%E5%85%86%E3%83%89%E3%83%AB,%E4%B8%96%E7%95%8C%E3%81%AE%E6%A3%AE%E6%9E%97%E3%81%AE22%EF%BC%85%20%E3%81%8C%E3%81%93%E3%81%AE%E5%9C%B0%E5%9F%9F%E3%81%AB%E3%81%82%E3%82%8B%204%20%E8%B1%8A%E5%AF%8C%E3%81%AA%E9%89%B1%E7%89%A9%E3%83%BB%E9%A3%9F%E7%B3%A7%E8%B3%87%E6%BA%90%E3%82%92%E6%9C%89%E3%81%99%E3%82%8B%E3%80%82%20%E4%BB%A3%E8%A1%A8%E7%9A%84%E3%81%AA%E3%82%82%E3%81%AE%E3%81%A8%E3%81%97%E3%81%A6%E3%80%81%20%E9%8A%85%E3%80%81%E9%8A%80%E3%80%81%E5%A4%A7%E8%B1%86%E3%80%81%E3%82%B5%E3%83%88%E3%82%A6%E3%82%AD%E3%83%93%20%E3%81%AF%E4%B8%96%E7%95%8C%E5%85%A8%E4%BD%93%E3%81%AE%E7%B4%84%E5%8D%8A%E5%88%86%E3%82%92%E4%B8%AD%E5%8D%97%E7%B1%B3%E5%9C%B0%E5%9F%9F%E3%81%A7%E7%94%A3%E5%87%BA%E3%80%82%20</a:t>
            </a:r>
          </a:p>
        </p:txBody>
      </p:sp>
      <p:sp>
        <p:nvSpPr>
          <p:cNvPr id="4" name="スライド番号プレースホルダー 3"/>
          <p:cNvSpPr>
            <a:spLocks noGrp="1"/>
          </p:cNvSpPr>
          <p:nvPr>
            <p:ph type="sldNum" sz="quarter" idx="10"/>
          </p:nvPr>
        </p:nvSpPr>
        <p:spPr/>
        <p:txBody>
          <a:bodyPr/>
          <a:lstStyle/>
          <a:p>
            <a:fld id="{55292E9A-C08E-4A70-B331-D36578EF70C8}" type="slidenum">
              <a:rPr lang="en-US" smtClean="0"/>
              <a:t>2</a:t>
            </a:fld>
            <a:endParaRPr lang="en-US"/>
          </a:p>
        </p:txBody>
      </p:sp>
    </p:spTree>
    <p:extLst>
      <p:ext uri="{BB962C8B-B14F-4D97-AF65-F5344CB8AC3E}">
        <p14:creationId xmlns:p14="http://schemas.microsoft.com/office/powerpoint/2010/main" val="5685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距離は遠くても関係は深い　中南米ってこんなところ！ </a:t>
            </a:r>
            <a:r>
              <a:rPr lang="en-US" altLang="ja-JP" dirty="0">
                <a:hlinkClick r:id="rId3"/>
              </a:rPr>
              <a:t>| </a:t>
            </a:r>
            <a:r>
              <a:rPr lang="ja-JP" altLang="en-US" dirty="0">
                <a:hlinkClick r:id="rId3"/>
              </a:rPr>
              <a:t>広報誌・パンフレット・マンガ・カレンダー・ラジオ </a:t>
            </a:r>
            <a:r>
              <a:rPr lang="en-US" altLang="ja-JP" dirty="0">
                <a:hlinkClick r:id="rId3"/>
              </a:rPr>
              <a:t>| JICA</a:t>
            </a:r>
            <a:r>
              <a:rPr lang="ja-JP" altLang="en-US" dirty="0">
                <a:hlinkClick r:id="rId3"/>
              </a:rPr>
              <a:t>について </a:t>
            </a:r>
            <a:r>
              <a:rPr lang="en-US" altLang="ja-JP" dirty="0">
                <a:hlinkClick r:id="rId3"/>
              </a:rPr>
              <a:t>- JICA</a:t>
            </a:r>
            <a:endParaRPr kumimoji="1" lang="ja-JP" altLang="en-US" dirty="0"/>
          </a:p>
        </p:txBody>
      </p:sp>
      <p:sp>
        <p:nvSpPr>
          <p:cNvPr id="4" name="スライド番号プレースホルダー 3"/>
          <p:cNvSpPr>
            <a:spLocks noGrp="1"/>
          </p:cNvSpPr>
          <p:nvPr>
            <p:ph type="sldNum" sz="quarter" idx="10"/>
          </p:nvPr>
        </p:nvSpPr>
        <p:spPr/>
        <p:txBody>
          <a:bodyPr/>
          <a:lstStyle/>
          <a:p>
            <a:fld id="{55292E9A-C08E-4A70-B331-D36578EF70C8}" type="slidenum">
              <a:rPr lang="en-US" smtClean="0"/>
              <a:t>3</a:t>
            </a:fld>
            <a:endParaRPr lang="en-US"/>
          </a:p>
        </p:txBody>
      </p:sp>
    </p:spTree>
    <p:extLst>
      <p:ext uri="{BB962C8B-B14F-4D97-AF65-F5344CB8AC3E}">
        <p14:creationId xmlns:p14="http://schemas.microsoft.com/office/powerpoint/2010/main" val="307154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C6A7D8F-2D5A-4747-9F64-7C00BCF73EB7}" type="slidenum">
              <a:rPr kumimoji="1" lang="ja-JP" altLang="en-US" smtClean="0"/>
              <a:t>8</a:t>
            </a:fld>
            <a:endParaRPr kumimoji="1" lang="ja-JP" altLang="en-US"/>
          </a:p>
        </p:txBody>
      </p:sp>
    </p:spTree>
    <p:extLst>
      <p:ext uri="{BB962C8B-B14F-4D97-AF65-F5344CB8AC3E}">
        <p14:creationId xmlns:p14="http://schemas.microsoft.com/office/powerpoint/2010/main" val="381070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17CFD5-1205-4125-94DD-843D522FECC7}"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2953070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4430E-1D57-40C1-AD60-59FDF4C1932C}"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123435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3E330-1A68-4B57-B590-FF3424676C17}"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1706054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66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AA2EA-23BC-4C7C-B755-6C6009AB04E6}"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305797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E84EBF-DD97-4800-95E2-FE29E5E16E59}" type="datetime1">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215004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422843-5249-459A-B4FD-4AAEA25D2A0A}" type="datetime1">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244323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FD3A2-614B-4315-A355-23A90E05F4B8}" type="datetime1">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80524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23A271-E12A-41C3-A5E2-5CE13537B0B0}" type="datetime1">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285339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08030-EB14-4D79-A478-90DB7E4212A7}" type="datetime1">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614393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FF8B6A-B533-4025-AB0D-324A2D20B8D0}" type="datetime1">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258367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723C99-EC0E-44E7-A538-E5E0126B72E1}" type="datetime1">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DB50B-158C-4499-9586-CA3855697908}" type="slidenum">
              <a:rPr lang="en-US" smtClean="0"/>
              <a:t>‹#›</a:t>
            </a:fld>
            <a:endParaRPr lang="en-US"/>
          </a:p>
        </p:txBody>
      </p:sp>
    </p:spTree>
    <p:extLst>
      <p:ext uri="{BB962C8B-B14F-4D97-AF65-F5344CB8AC3E}">
        <p14:creationId xmlns:p14="http://schemas.microsoft.com/office/powerpoint/2010/main" val="3658618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0779C-EC0D-485C-A3DB-21CD0D84799D}" type="datetime1">
              <a:rPr lang="en-US" smtClean="0"/>
              <a:t>8/28/2024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DB50B-158C-4499-9586-CA3855697908}" type="slidenum">
              <a:rPr lang="en-US" smtClean="0"/>
              <a:t>‹#›</a:t>
            </a:fld>
            <a:endParaRPr lang="en-US"/>
          </a:p>
        </p:txBody>
      </p:sp>
    </p:spTree>
    <p:extLst>
      <p:ext uri="{BB962C8B-B14F-4D97-AF65-F5344CB8AC3E}">
        <p14:creationId xmlns:p14="http://schemas.microsoft.com/office/powerpoint/2010/main" val="549467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mofa.go.jp/mofaj/press/pr/pub/pamph/j_latinamerica.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hyperlink" Target="http://www.colmex.mx/" TargetMode="External"/><Relationship Id="rId13" Type="http://schemas.openxmlformats.org/officeDocument/2006/relationships/hyperlink" Target="http://www5.usp.br/" TargetMode="External"/><Relationship Id="rId18" Type="http://schemas.openxmlformats.org/officeDocument/2006/relationships/hyperlink" Target="http://www.udg.mx/" TargetMode="External"/><Relationship Id="rId3" Type="http://schemas.openxmlformats.org/officeDocument/2006/relationships/image" Target="../media/image12.jpeg"/><Relationship Id="rId21" Type="http://schemas.openxmlformats.org/officeDocument/2006/relationships/hyperlink" Target="http://www.uniandes.edu.co/" TargetMode="External"/><Relationship Id="rId7" Type="http://schemas.openxmlformats.org/officeDocument/2006/relationships/image" Target="../media/image15.gif"/><Relationship Id="rId12" Type="http://schemas.openxmlformats.org/officeDocument/2006/relationships/hyperlink" Target="NULL" TargetMode="External"/><Relationship Id="rId17" Type="http://schemas.openxmlformats.org/officeDocument/2006/relationships/image" Target="../media/image20.jpeg"/><Relationship Id="rId2" Type="http://schemas.openxmlformats.org/officeDocument/2006/relationships/image" Target="../media/image11.png"/><Relationship Id="rId16" Type="http://schemas.openxmlformats.org/officeDocument/2006/relationships/hyperlink" Target="http://www.pucp.edu.pe/" TargetMode="External"/><Relationship Id="rId20"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hyperlink" Target="NULL" TargetMode="External"/><Relationship Id="rId5" Type="http://schemas.openxmlformats.org/officeDocument/2006/relationships/hyperlink" Target="http://www.uchile.cl/" TargetMode="External"/><Relationship Id="rId15" Type="http://schemas.openxmlformats.org/officeDocument/2006/relationships/image" Target="../media/image19.gif"/><Relationship Id="rId10" Type="http://schemas.openxmlformats.org/officeDocument/2006/relationships/image" Target="../media/image17.gif"/><Relationship Id="rId19" Type="http://schemas.openxmlformats.org/officeDocument/2006/relationships/image" Target="../media/image21.jpeg"/><Relationship Id="rId4" Type="http://schemas.openxmlformats.org/officeDocument/2006/relationships/image" Target="../media/image13.gif"/><Relationship Id="rId9" Type="http://schemas.openxmlformats.org/officeDocument/2006/relationships/image" Target="../media/image16.JPG"/><Relationship Id="rId14"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openxmlformats.org/officeDocument/2006/relationships/image" Target="cid:e7ddf120-12bc-4b47-800e-0568f9f71654" TargetMode="External"/><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cid:82cedc79-39ea-4340-a433-c92aa7979af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HEIC"/><Relationship Id="rId7"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HEIC"/><Relationship Id="rId4" Type="http://schemas.openxmlformats.org/officeDocument/2006/relationships/image" Target="../media/image34.HEIC"/><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02"/>
          <p:cNvPicPr>
            <a:picLocks noChangeAspect="1"/>
          </p:cNvPicPr>
          <p:nvPr/>
        </p:nvPicPr>
        <p:blipFill rotWithShape="1">
          <a:blip r:embed="rId3" cstate="print">
            <a:extLst>
              <a:ext uri="{28A0092B-C50C-407E-A947-70E740481C1C}">
                <a14:useLocalDpi xmlns:a14="http://schemas.microsoft.com/office/drawing/2010/main" val="0"/>
              </a:ext>
            </a:extLst>
          </a:blip>
          <a:srcRect l="34647" t="26799" r="19841" b="36037"/>
          <a:stretch/>
        </p:blipFill>
        <p:spPr>
          <a:xfrm>
            <a:off x="1524000" y="-96253"/>
            <a:ext cx="9176084" cy="6954253"/>
          </a:xfrm>
          <a:prstGeom prst="rect">
            <a:avLst/>
          </a:prstGeom>
        </p:spPr>
      </p:pic>
      <p:pic>
        <p:nvPicPr>
          <p:cNvPr id="204" name="図 17"/>
          <p:cNvPicPr>
            <a:picLocks noChangeAspect="1"/>
          </p:cNvPicPr>
          <p:nvPr/>
        </p:nvPicPr>
        <p:blipFill>
          <a:blip r:embed="rId4">
            <a:duotone>
              <a:schemeClr val="accent1">
                <a:shade val="45000"/>
                <a:satMod val="135000"/>
              </a:schemeClr>
              <a:prstClr val="white"/>
            </a:duotone>
          </a:blip>
          <a:stretch>
            <a:fillRect/>
          </a:stretch>
        </p:blipFill>
        <p:spPr>
          <a:xfrm rot="156328">
            <a:off x="2659386" y="4925642"/>
            <a:ext cx="6905312" cy="1210609"/>
          </a:xfrm>
          <a:prstGeom prst="rect">
            <a:avLst/>
          </a:prstGeom>
          <a:effectLst>
            <a:outerShdw blurRad="50800" dist="38100" dir="2700000" algn="tl" rotWithShape="0">
              <a:prstClr val="black">
                <a:alpha val="40000"/>
              </a:prstClr>
            </a:outerShdw>
          </a:effectLst>
        </p:spPr>
      </p:pic>
      <p:pic>
        <p:nvPicPr>
          <p:cNvPr id="205" name="図 9"/>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4203">
            <a:off x="3580872" y="3450670"/>
            <a:ext cx="4858474" cy="1134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022" y="223231"/>
            <a:ext cx="2105876" cy="700197"/>
          </a:xfrm>
          <a:prstGeom prst="rect">
            <a:avLst/>
          </a:prstGeom>
        </p:spPr>
      </p:pic>
      <p:sp>
        <p:nvSpPr>
          <p:cNvPr id="12" name="Rectangle 6"/>
          <p:cNvSpPr/>
          <p:nvPr/>
        </p:nvSpPr>
        <p:spPr>
          <a:xfrm>
            <a:off x="1973241" y="1517147"/>
            <a:ext cx="8073736" cy="938719"/>
          </a:xfrm>
          <a:prstGeom prst="rect">
            <a:avLst/>
          </a:prstGeom>
          <a:solidFill>
            <a:schemeClr val="bg1">
              <a:alpha val="50000"/>
            </a:schemeClr>
          </a:solidFill>
          <a:ln>
            <a:noFill/>
          </a:ln>
          <a:effectLst>
            <a:softEdge rad="635000"/>
          </a:effectLst>
        </p:spPr>
        <p:style>
          <a:lnRef idx="0">
            <a:scrgbClr r="0" g="0" b="0"/>
          </a:lnRef>
          <a:fillRef idx="0">
            <a:scrgbClr r="0" g="0" b="0"/>
          </a:fillRef>
          <a:effectRef idx="0">
            <a:scrgbClr r="0" g="0" b="0"/>
          </a:effectRef>
          <a:fontRef idx="minor">
            <a:schemeClr val="lt1"/>
          </a:fontRef>
        </p:style>
        <p:txBody>
          <a:bodyPr wrap="square">
            <a:spAutoFit/>
          </a:bodyPr>
          <a:lstStyle/>
          <a:p>
            <a:pPr marL="12224" algn="ctr" defTabSz="155402">
              <a:lnSpc>
                <a:spcPts val="3348"/>
              </a:lnSpc>
            </a:pPr>
            <a:r>
              <a:rPr lang="ja-JP" altLang="en-US" sz="4050" b="1" kern="0" spc="-19" dirty="0">
                <a:solidFill>
                  <a:schemeClr val="accent5">
                    <a:lumMod val="50000"/>
                  </a:schemeClr>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ahoma"/>
              </a:rPr>
              <a:t>筑波トランスパシフィックプログラム</a:t>
            </a:r>
            <a:endParaRPr lang="en-US" sz="4050" b="1" kern="0" spc="-19" dirty="0">
              <a:solidFill>
                <a:schemeClr val="accent5">
                  <a:lumMod val="50000"/>
                </a:schemeClr>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ahoma"/>
            </a:endParaRPr>
          </a:p>
          <a:p>
            <a:pPr marL="12224" algn="ctr" defTabSz="155402">
              <a:lnSpc>
                <a:spcPts val="3348"/>
              </a:lnSpc>
            </a:pPr>
            <a:r>
              <a:rPr lang="en-US" sz="3000" b="1" kern="0" spc="-19" dirty="0">
                <a:solidFill>
                  <a:schemeClr val="accent5">
                    <a:lumMod val="50000"/>
                  </a:schemeClr>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ahoma"/>
              </a:rPr>
              <a:t>Tsukuba Trans-Pacific</a:t>
            </a:r>
            <a:r>
              <a:rPr lang="en-US" sz="3000" b="1" kern="0" spc="-39" dirty="0">
                <a:solidFill>
                  <a:schemeClr val="accent5">
                    <a:lumMod val="50000"/>
                  </a:schemeClr>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ahoma"/>
              </a:rPr>
              <a:t> </a:t>
            </a:r>
            <a:r>
              <a:rPr lang="en-US" sz="3000" b="1" kern="0" spc="48" dirty="0">
                <a:solidFill>
                  <a:schemeClr val="accent5">
                    <a:lumMod val="50000"/>
                  </a:schemeClr>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ahoma"/>
              </a:rPr>
              <a:t>Program</a:t>
            </a:r>
            <a:endParaRPr lang="en-US" sz="3000" b="1" dirty="0">
              <a:solidFill>
                <a:schemeClr val="accent5">
                  <a:lumMod val="50000"/>
                </a:schemeClr>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endParaRPr>
          </a:p>
        </p:txBody>
      </p:sp>
      <p:pic>
        <p:nvPicPr>
          <p:cNvPr id="14" name="Picture 10" descr="http://4th-cluster.com/images/release/dogenzaka-release-itf.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88646" y="292667"/>
            <a:ext cx="733895" cy="703985"/>
          </a:xfrm>
          <a:prstGeom prst="rect">
            <a:avLst/>
          </a:prstGeom>
          <a:noFill/>
          <a:ln>
            <a:noFill/>
          </a:ln>
        </p:spPr>
      </p:pic>
      <p:pic>
        <p:nvPicPr>
          <p:cNvPr id="8" name="Picture 2" descr="https://qr.quel.jp/tmp/3e611ab0b81df9c89a9764fc2a295989903d36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8645" y="100077"/>
            <a:ext cx="2240421" cy="22404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p:cNvSpPr txBox="1"/>
          <p:nvPr/>
        </p:nvSpPr>
        <p:spPr>
          <a:xfrm>
            <a:off x="159798" y="5938946"/>
            <a:ext cx="5164182" cy="646331"/>
          </a:xfrm>
          <a:prstGeom prst="rect">
            <a:avLst/>
          </a:prstGeom>
          <a:noFill/>
        </p:spPr>
        <p:txBody>
          <a:bodyPr wrap="square" lIns="91440" tIns="45720" rIns="91440" bIns="45720" rtlCol="0" anchor="t">
            <a:spAutoFit/>
          </a:bodyPr>
          <a:lstStyle/>
          <a:p>
            <a:r>
              <a:rPr lang="ja-JP" altLang="en-US" sz="1200" dirty="0"/>
              <a:t>筑波大学</a:t>
            </a:r>
            <a:endParaRPr lang="en-US" altLang="ja-JP" sz="1200" dirty="0"/>
          </a:p>
          <a:p>
            <a:r>
              <a:rPr lang="ja-JP" altLang="en-US" sz="1200" dirty="0"/>
              <a:t>スチューデントサポートセンター</a:t>
            </a:r>
            <a:endParaRPr lang="en-US" altLang="ja-JP" sz="1200" dirty="0"/>
          </a:p>
          <a:p>
            <a:r>
              <a:rPr lang="ja-JP" altLang="en-US" sz="1200" dirty="0" smtClean="0"/>
              <a:t>筑波トランスパシフィックプログラム（</a:t>
            </a:r>
            <a:r>
              <a:rPr lang="en-US" altLang="ja-JP" sz="1200" dirty="0" err="1" smtClean="0"/>
              <a:t>TTPP</a:t>
            </a:r>
            <a:r>
              <a:rPr lang="ja-JP" altLang="en-US" sz="1200" dirty="0" smtClean="0"/>
              <a:t>）事務局</a:t>
            </a:r>
            <a:endParaRPr lang="en-US" altLang="ja-JP" sz="1200" dirty="0"/>
          </a:p>
        </p:txBody>
      </p:sp>
    </p:spTree>
    <p:extLst>
      <p:ext uri="{BB962C8B-B14F-4D97-AF65-F5344CB8AC3E}">
        <p14:creationId xmlns:p14="http://schemas.microsoft.com/office/powerpoint/2010/main" val="411975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C98A213-5994-475E-B327-DC6EC27FBA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87145EC-2CA4-E482-CDE9-95B65C5E40ED}"/>
              </a:ext>
            </a:extLst>
          </p:cNvPr>
          <p:cNvSpPr>
            <a:spLocks noGrp="1"/>
          </p:cNvSpPr>
          <p:nvPr>
            <p:ph type="title"/>
          </p:nvPr>
        </p:nvSpPr>
        <p:spPr>
          <a:xfrm>
            <a:off x="199266" y="172521"/>
            <a:ext cx="10909640" cy="1065836"/>
          </a:xfrm>
        </p:spPr>
        <p:txBody>
          <a:bodyPr vert="horz" lIns="91440" tIns="45720" rIns="91440" bIns="45720" rtlCol="0" anchor="ctr">
            <a:normAutofit/>
          </a:bodyPr>
          <a:lstStyle/>
          <a:p>
            <a:r>
              <a:rPr kumimoji="1" lang="en-US" altLang="ja-JP" sz="4000" b="1" dirty="0">
                <a:latin typeface="+mn-ea"/>
                <a:ea typeface="+mn-ea"/>
              </a:rPr>
              <a:t>2023</a:t>
            </a:r>
            <a:r>
              <a:rPr kumimoji="1" lang="ja-JP" altLang="en-US" sz="4000" b="1" dirty="0">
                <a:latin typeface="+mn-ea"/>
                <a:ea typeface="+mn-ea"/>
              </a:rPr>
              <a:t>年度の短期</a:t>
            </a:r>
            <a:r>
              <a:rPr kumimoji="1" lang="ja-JP" altLang="en-US" sz="4000" b="1" dirty="0" smtClean="0">
                <a:latin typeface="+mn-ea"/>
                <a:ea typeface="+mn-ea"/>
              </a:rPr>
              <a:t>研修 スケジュール</a:t>
            </a:r>
            <a:r>
              <a:rPr kumimoji="1" lang="en-US" altLang="ja-JP" sz="4000" b="1" dirty="0" smtClean="0">
                <a:latin typeface="+mn-ea"/>
                <a:ea typeface="+mn-ea"/>
              </a:rPr>
              <a:t/>
            </a:r>
            <a:br>
              <a:rPr kumimoji="1" lang="en-US" altLang="ja-JP" sz="4000" b="1" dirty="0" smtClean="0">
                <a:latin typeface="+mn-ea"/>
                <a:ea typeface="+mn-ea"/>
              </a:rPr>
            </a:br>
            <a:r>
              <a:rPr kumimoji="1" lang="ja-JP" altLang="en-US" sz="2000" dirty="0" smtClean="0"/>
              <a:t>（緑・赤：研修、黄色：観光）</a:t>
            </a:r>
            <a:endParaRPr kumimoji="1" lang="ja-JP" altLang="en-US" sz="3100" dirty="0"/>
          </a:p>
        </p:txBody>
      </p:sp>
      <p:sp>
        <p:nvSpPr>
          <p:cNvPr id="44"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コンテンツ プレースホルダー 4">
            <a:extLst>
              <a:ext uri="{FF2B5EF4-FFF2-40B4-BE49-F238E27FC236}">
                <a16:creationId xmlns:a16="http://schemas.microsoft.com/office/drawing/2014/main" id="{F8B0126E-CCD3-6B05-604F-7F8CA29AD936}"/>
              </a:ext>
            </a:extLst>
          </p:cNvPr>
          <p:cNvPicPr>
            <a:picLocks noGrp="1" noChangeAspect="1"/>
          </p:cNvPicPr>
          <p:nvPr>
            <p:ph idx="1"/>
          </p:nvPr>
        </p:nvPicPr>
        <p:blipFill>
          <a:blip r:embed="rId2"/>
          <a:stretch>
            <a:fillRect/>
          </a:stretch>
        </p:blipFill>
        <p:spPr>
          <a:xfrm>
            <a:off x="1390413" y="1087717"/>
            <a:ext cx="9408125" cy="5720070"/>
          </a:xfrm>
        </p:spPr>
      </p:pic>
    </p:spTree>
    <p:extLst>
      <p:ext uri="{BB962C8B-B14F-4D97-AF65-F5344CB8AC3E}">
        <p14:creationId xmlns:p14="http://schemas.microsoft.com/office/powerpoint/2010/main" val="2038928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C98A213-5994-475E-B327-DC6EC27FBA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87145EC-2CA4-E482-CDE9-95B65C5E40ED}"/>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kumimoji="1" lang="ja-JP" altLang="en-US" sz="4000" dirty="0" smtClean="0"/>
              <a:t>研修先での様子</a:t>
            </a:r>
            <a:r>
              <a:rPr kumimoji="1" lang="en-US" altLang="ja-JP" sz="3100" dirty="0"/>
              <a:t/>
            </a:r>
            <a:br>
              <a:rPr kumimoji="1" lang="en-US" altLang="ja-JP" sz="3100" dirty="0"/>
            </a:br>
            <a:r>
              <a:rPr kumimoji="1" lang="ja-JP" altLang="en-US" sz="2400" dirty="0"/>
              <a:t>日本大使館</a:t>
            </a:r>
            <a:r>
              <a:rPr kumimoji="1" lang="ja-JP" altLang="en-US" sz="2400" dirty="0" smtClean="0"/>
              <a:t>・</a:t>
            </a:r>
            <a:r>
              <a:rPr kumimoji="1" lang="en-US" altLang="ja-JP" sz="2400" dirty="0" err="1" smtClean="0"/>
              <a:t>JICA</a:t>
            </a:r>
            <a:r>
              <a:rPr kumimoji="1" lang="ja-JP" altLang="en-US" sz="2400" dirty="0" smtClean="0"/>
              <a:t>・</a:t>
            </a:r>
            <a:r>
              <a:rPr kumimoji="1" lang="en-US" altLang="ja-JP" sz="2400" dirty="0"/>
              <a:t>JETRO</a:t>
            </a:r>
            <a:r>
              <a:rPr kumimoji="1" lang="ja-JP" altLang="en-US" sz="2400" dirty="0"/>
              <a:t>・</a:t>
            </a:r>
            <a:r>
              <a:rPr kumimoji="1" lang="en-US" altLang="ja-JP" sz="2400" dirty="0"/>
              <a:t>APJ</a:t>
            </a:r>
            <a:r>
              <a:rPr kumimoji="1" lang="ja-JP" altLang="en-US" sz="2400" dirty="0"/>
              <a:t>等</a:t>
            </a:r>
            <a:endParaRPr kumimoji="1" lang="ja-JP" altLang="en-US" sz="3100" dirty="0"/>
          </a:p>
        </p:txBody>
      </p:sp>
      <p:sp>
        <p:nvSpPr>
          <p:cNvPr id="44"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図 21" descr="空港の駐機場にいる人たち&#10;&#10;中程度の精度で自動的に生成された説明">
            <a:extLst>
              <a:ext uri="{FF2B5EF4-FFF2-40B4-BE49-F238E27FC236}">
                <a16:creationId xmlns:a16="http://schemas.microsoft.com/office/drawing/2014/main" id="{9660390A-6D8D-47EB-7EC8-AAE2603F7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608" y="3010485"/>
            <a:ext cx="3758184" cy="2818638"/>
          </a:xfrm>
          <a:prstGeom prst="rect">
            <a:avLst/>
          </a:prstGeom>
        </p:spPr>
      </p:pic>
      <p:pic>
        <p:nvPicPr>
          <p:cNvPr id="18" name="コンテンツ プレースホルダー 17" descr="白い壁の前に立っている人々&#10;&#10;低い精度で自動的に生成された説明">
            <a:extLst>
              <a:ext uri="{FF2B5EF4-FFF2-40B4-BE49-F238E27FC236}">
                <a16:creationId xmlns:a16="http://schemas.microsoft.com/office/drawing/2014/main" id="{2E777B5B-E9BF-248E-3B6C-EC9C9CDE2F1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16908" y="3010485"/>
            <a:ext cx="3758184" cy="2818638"/>
          </a:xfrm>
          <a:prstGeom prst="rect">
            <a:avLst/>
          </a:prstGeom>
        </p:spPr>
      </p:pic>
      <p:pic>
        <p:nvPicPr>
          <p:cNvPr id="16" name="図 15" descr="人, 屋内, 床, 天井 が含まれている画像&#10;&#10;自動的に生成された説明">
            <a:extLst>
              <a:ext uri="{FF2B5EF4-FFF2-40B4-BE49-F238E27FC236}">
                <a16:creationId xmlns:a16="http://schemas.microsoft.com/office/drawing/2014/main" id="{A1680C98-25EC-4B1D-AE12-421FF0F36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208" y="3010485"/>
            <a:ext cx="3758184" cy="2818638"/>
          </a:xfrm>
          <a:prstGeom prst="rect">
            <a:avLst/>
          </a:prstGeom>
        </p:spPr>
      </p:pic>
    </p:spTree>
    <p:extLst>
      <p:ext uri="{BB962C8B-B14F-4D97-AF65-F5344CB8AC3E}">
        <p14:creationId xmlns:p14="http://schemas.microsoft.com/office/powerpoint/2010/main" val="848476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C98A213-5994-475E-B327-DC6EC27FBA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87145EC-2CA4-E482-CDE9-95B65C5E40ED}"/>
              </a:ext>
            </a:extLst>
          </p:cNvPr>
          <p:cNvSpPr>
            <a:spLocks noGrp="1"/>
          </p:cNvSpPr>
          <p:nvPr>
            <p:ph type="title"/>
          </p:nvPr>
        </p:nvSpPr>
        <p:spPr>
          <a:xfrm>
            <a:off x="639656" y="752540"/>
            <a:ext cx="10909640" cy="1065836"/>
          </a:xfrm>
        </p:spPr>
        <p:txBody>
          <a:bodyPr vert="horz" lIns="91440" tIns="45720" rIns="91440" bIns="45720" rtlCol="0" anchor="ctr">
            <a:normAutofit/>
          </a:bodyPr>
          <a:lstStyle/>
          <a:p>
            <a:pPr algn="ctr"/>
            <a:r>
              <a:rPr kumimoji="1" lang="ja-JP" altLang="en-US" sz="4000" dirty="0" smtClean="0"/>
              <a:t>交流の様子</a:t>
            </a:r>
            <a:endParaRPr kumimoji="1" lang="ja-JP" altLang="en-US" sz="3100" dirty="0"/>
          </a:p>
        </p:txBody>
      </p:sp>
      <p:sp>
        <p:nvSpPr>
          <p:cNvPr id="44"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descr="テーブルの周りにいる人たち&#10;&#10;自動的に生成された説明">
            <a:extLst>
              <a:ext uri="{FF2B5EF4-FFF2-40B4-BE49-F238E27FC236}">
                <a16:creationId xmlns:a16="http://schemas.microsoft.com/office/drawing/2014/main" id="{D96A23F0-AEE0-098C-B5D9-06C590A91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065" y="2146391"/>
            <a:ext cx="3420291" cy="2565218"/>
          </a:xfrm>
          <a:prstGeom prst="rect">
            <a:avLst/>
          </a:prstGeom>
        </p:spPr>
      </p:pic>
      <p:pic>
        <p:nvPicPr>
          <p:cNvPr id="8" name="図 7" descr="空港のロビーにいる人たち&#10;&#10;中程度の精度で自動的に生成された説明">
            <a:extLst>
              <a:ext uri="{FF2B5EF4-FFF2-40B4-BE49-F238E27FC236}">
                <a16:creationId xmlns:a16="http://schemas.microsoft.com/office/drawing/2014/main" id="{AC745C12-1D4B-E194-8065-F3BEA6B38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307" y="2146391"/>
            <a:ext cx="3615798" cy="2711849"/>
          </a:xfrm>
          <a:prstGeom prst="rect">
            <a:avLst/>
          </a:prstGeom>
        </p:spPr>
      </p:pic>
      <p:pic>
        <p:nvPicPr>
          <p:cNvPr id="10" name="図 9" descr="テーブルの上に座っている女性たち&#10;&#10;低い精度で自動的に生成された説明">
            <a:extLst>
              <a:ext uri="{FF2B5EF4-FFF2-40B4-BE49-F238E27FC236}">
                <a16:creationId xmlns:a16="http://schemas.microsoft.com/office/drawing/2014/main" id="{A68E63F2-4917-BA99-C5A6-C11248D02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226" y="4396209"/>
            <a:ext cx="3142211" cy="2356658"/>
          </a:xfrm>
          <a:prstGeom prst="rect">
            <a:avLst/>
          </a:prstGeom>
        </p:spPr>
      </p:pic>
      <p:pic>
        <p:nvPicPr>
          <p:cNvPr id="15" name="図 14" descr="屋内, 人, 男, 本 が含まれている画像&#10;&#10;自動的に生成された説明">
            <a:extLst>
              <a:ext uri="{FF2B5EF4-FFF2-40B4-BE49-F238E27FC236}">
                <a16:creationId xmlns:a16="http://schemas.microsoft.com/office/drawing/2014/main" id="{4A6AD00E-3A90-C548-C2B5-A06A2F24CB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036938" y="2591602"/>
            <a:ext cx="3561684" cy="2671264"/>
          </a:xfrm>
          <a:prstGeom prst="rect">
            <a:avLst/>
          </a:prstGeom>
        </p:spPr>
      </p:pic>
      <p:pic>
        <p:nvPicPr>
          <p:cNvPr id="13" name="図 12" descr="草の上に座っている子供たち&#10;&#10;低い精度で自動的に生成された説明">
            <a:extLst>
              <a:ext uri="{FF2B5EF4-FFF2-40B4-BE49-F238E27FC236}">
                <a16:creationId xmlns:a16="http://schemas.microsoft.com/office/drawing/2014/main" id="{A75B56EC-32E4-0100-0E11-DE2FFA3711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9977" y="4396210"/>
            <a:ext cx="3142209" cy="2356657"/>
          </a:xfrm>
          <a:prstGeom prst="rect">
            <a:avLst/>
          </a:prstGeom>
        </p:spPr>
      </p:pic>
    </p:spTree>
    <p:extLst>
      <p:ext uri="{BB962C8B-B14F-4D97-AF65-F5344CB8AC3E}">
        <p14:creationId xmlns:p14="http://schemas.microsoft.com/office/powerpoint/2010/main" val="3688888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C98A213-5994-475E-B327-DC6EC27FBA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87145EC-2CA4-E482-CDE9-95B65C5E40ED}"/>
              </a:ext>
            </a:extLst>
          </p:cNvPr>
          <p:cNvSpPr>
            <a:spLocks noGrp="1"/>
          </p:cNvSpPr>
          <p:nvPr>
            <p:ph type="title"/>
          </p:nvPr>
        </p:nvSpPr>
        <p:spPr>
          <a:xfrm>
            <a:off x="638881" y="670218"/>
            <a:ext cx="10909640" cy="1065836"/>
          </a:xfrm>
        </p:spPr>
        <p:txBody>
          <a:bodyPr vert="horz" lIns="91440" tIns="45720" rIns="91440" bIns="45720" rtlCol="0" anchor="ctr">
            <a:normAutofit fontScale="90000"/>
          </a:bodyPr>
          <a:lstStyle/>
          <a:p>
            <a:pPr algn="ctr"/>
            <a:r>
              <a:rPr kumimoji="1" lang="ja-JP" altLang="en-US" sz="6600" dirty="0"/>
              <a:t>観光</a:t>
            </a:r>
            <a:r>
              <a:rPr kumimoji="1" lang="en-US" altLang="ja-JP" sz="6600" dirty="0"/>
              <a:t/>
            </a:r>
            <a:br>
              <a:rPr kumimoji="1" lang="en-US" altLang="ja-JP" sz="6600" dirty="0"/>
            </a:br>
            <a:r>
              <a:rPr kumimoji="1" lang="ja-JP" altLang="en-US" sz="2200" dirty="0"/>
              <a:t>マチュピチュ・クスコ・リマ等</a:t>
            </a:r>
            <a:endParaRPr kumimoji="1" lang="ja-JP" altLang="en-US" sz="6600" dirty="0"/>
          </a:p>
        </p:txBody>
      </p:sp>
      <p:sp>
        <p:nvSpPr>
          <p:cNvPr id="21"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コンテンツ プレースホルダー 10" descr="建物の前に立っている子供たち&#10;&#10;低い精度で自動的に生成された説明">
            <a:extLst>
              <a:ext uri="{FF2B5EF4-FFF2-40B4-BE49-F238E27FC236}">
                <a16:creationId xmlns:a16="http://schemas.microsoft.com/office/drawing/2014/main" id="{AE6A8EA4-F8E3-110E-1C17-4B50D1F6862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59626" y="2206386"/>
            <a:ext cx="2988895" cy="3985195"/>
          </a:xfrm>
          <a:prstGeom prst="rect">
            <a:avLst/>
          </a:prstGeom>
        </p:spPr>
      </p:pic>
      <p:pic>
        <p:nvPicPr>
          <p:cNvPr id="7" name="図 6" descr="山の上にいる人たち&#10;&#10;自動的に生成された説明">
            <a:extLst>
              <a:ext uri="{FF2B5EF4-FFF2-40B4-BE49-F238E27FC236}">
                <a16:creationId xmlns:a16="http://schemas.microsoft.com/office/drawing/2014/main" id="{C8A6B940-BD13-9A1F-29F0-F413F9FA6A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91" t="7110" r="-2" b="-2"/>
          <a:stretch/>
        </p:blipFill>
        <p:spPr>
          <a:xfrm>
            <a:off x="4193273" y="3010487"/>
            <a:ext cx="3800855" cy="2890491"/>
          </a:xfrm>
          <a:prstGeom prst="rect">
            <a:avLst/>
          </a:prstGeom>
        </p:spPr>
      </p:pic>
      <p:pic>
        <p:nvPicPr>
          <p:cNvPr id="14" name="図 13" descr="山の町&#10;&#10;中程度の精度で自動的に生成された説明">
            <a:extLst>
              <a:ext uri="{FF2B5EF4-FFF2-40B4-BE49-F238E27FC236}">
                <a16:creationId xmlns:a16="http://schemas.microsoft.com/office/drawing/2014/main" id="{F7AE8811-F1A1-C2BB-5D65-21218B5EA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5" y="3010487"/>
            <a:ext cx="3758184" cy="2818635"/>
          </a:xfrm>
          <a:prstGeom prst="rect">
            <a:avLst/>
          </a:prstGeom>
        </p:spPr>
      </p:pic>
    </p:spTree>
    <p:extLst>
      <p:ext uri="{BB962C8B-B14F-4D97-AF65-F5344CB8AC3E}">
        <p14:creationId xmlns:p14="http://schemas.microsoft.com/office/powerpoint/2010/main" val="78100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684CCF-CEBB-4D8E-A366-95E43D4C7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BF92D6D-AE06-F9C6-82A0-2C33C9FDC80B}"/>
              </a:ext>
            </a:extLst>
          </p:cNvPr>
          <p:cNvSpPr>
            <a:spLocks noGrp="1"/>
          </p:cNvSpPr>
          <p:nvPr>
            <p:ph type="title"/>
          </p:nvPr>
        </p:nvSpPr>
        <p:spPr>
          <a:xfrm>
            <a:off x="214483" y="172541"/>
            <a:ext cx="4960945" cy="1325563"/>
          </a:xfrm>
        </p:spPr>
        <p:txBody>
          <a:bodyPr>
            <a:normAutofit/>
          </a:bodyPr>
          <a:lstStyle/>
          <a:p>
            <a:r>
              <a:rPr kumimoji="1" lang="en-US" altLang="ja-JP" sz="4000" b="1" dirty="0">
                <a:latin typeface="+mn-ea"/>
                <a:ea typeface="+mn-ea"/>
              </a:rPr>
              <a:t>2023</a:t>
            </a:r>
            <a:r>
              <a:rPr kumimoji="1" lang="ja-JP" altLang="en-US" sz="4000" b="1" dirty="0">
                <a:latin typeface="+mn-ea"/>
                <a:ea typeface="+mn-ea"/>
              </a:rPr>
              <a:t>年度の短期研修</a:t>
            </a:r>
            <a:r>
              <a:rPr kumimoji="1" lang="ja-JP" altLang="en-US" sz="4000" b="1" dirty="0" smtClean="0">
                <a:latin typeface="+mn-ea"/>
                <a:ea typeface="+mn-ea"/>
              </a:rPr>
              <a:t>参加者からの声</a:t>
            </a:r>
            <a:endParaRPr kumimoji="1" lang="ja-JP" altLang="en-US" sz="4000" b="1" dirty="0">
              <a:latin typeface="+mn-ea"/>
              <a:ea typeface="+mn-ea"/>
            </a:endParaRPr>
          </a:p>
        </p:txBody>
      </p:sp>
      <p:sp>
        <p:nvSpPr>
          <p:cNvPr id="3" name="コンテンツ プレースホルダー 2">
            <a:extLst>
              <a:ext uri="{FF2B5EF4-FFF2-40B4-BE49-F238E27FC236}">
                <a16:creationId xmlns:a16="http://schemas.microsoft.com/office/drawing/2014/main" id="{FA2A0082-AE53-4D8E-C457-904B31CF9B66}"/>
              </a:ext>
            </a:extLst>
          </p:cNvPr>
          <p:cNvSpPr>
            <a:spLocks noGrp="1"/>
          </p:cNvSpPr>
          <p:nvPr>
            <p:ph idx="1"/>
          </p:nvPr>
        </p:nvSpPr>
        <p:spPr>
          <a:xfrm>
            <a:off x="310749" y="1636491"/>
            <a:ext cx="6379028" cy="4966532"/>
          </a:xfrm>
        </p:spPr>
        <p:txBody>
          <a:bodyPr>
            <a:normAutofit fontScale="85000" lnSpcReduction="10000"/>
          </a:bodyPr>
          <a:lstStyle/>
          <a:p>
            <a:pPr marL="0" indent="0">
              <a:buNone/>
            </a:pPr>
            <a:r>
              <a:rPr kumimoji="1" lang="ja-JP" altLang="en-US" sz="1800" u="sng" dirty="0" smtClean="0"/>
              <a:t>よかったこと</a:t>
            </a:r>
            <a:endParaRPr kumimoji="1" lang="en-US" altLang="ja-JP" sz="1800" u="sng" dirty="0" smtClean="0"/>
          </a:p>
          <a:p>
            <a:pPr marL="0" indent="0">
              <a:buNone/>
            </a:pPr>
            <a:r>
              <a:rPr kumimoji="1" lang="ja-JP" altLang="en-US" sz="1800" dirty="0" smtClean="0"/>
              <a:t>・ふだんあまり関わることのない他</a:t>
            </a:r>
            <a:r>
              <a:rPr kumimoji="1" lang="ja-JP" altLang="en-US" sz="1800" dirty="0"/>
              <a:t>学年・他学部</a:t>
            </a:r>
            <a:r>
              <a:rPr kumimoji="1" lang="ja-JP" altLang="en-US" sz="1800" dirty="0" smtClean="0"/>
              <a:t>・</a:t>
            </a:r>
            <a:endParaRPr kumimoji="1" lang="en-US" altLang="ja-JP" sz="1800" dirty="0" smtClean="0"/>
          </a:p>
          <a:p>
            <a:pPr marL="0" indent="0">
              <a:buNone/>
            </a:pPr>
            <a:r>
              <a:rPr kumimoji="1" lang="ja-JP" altLang="en-US" sz="1800" dirty="0"/>
              <a:t>　</a:t>
            </a:r>
            <a:r>
              <a:rPr kumimoji="1" lang="ja-JP" altLang="en-US" sz="1800" dirty="0" smtClean="0"/>
              <a:t>他</a:t>
            </a:r>
            <a:r>
              <a:rPr kumimoji="1" lang="ja-JP" altLang="en-US" sz="1800" dirty="0"/>
              <a:t>の専門の教授</a:t>
            </a:r>
            <a:r>
              <a:rPr kumimoji="1" lang="ja-JP" altLang="en-US" sz="1800" dirty="0" smtClean="0"/>
              <a:t>と深い関わりをもつことができた</a:t>
            </a:r>
            <a:endParaRPr kumimoji="1" lang="en-US" altLang="ja-JP" sz="1800" dirty="0" smtClean="0"/>
          </a:p>
          <a:p>
            <a:pPr marL="0" indent="0">
              <a:buNone/>
            </a:pPr>
            <a:r>
              <a:rPr kumimoji="1" lang="ja-JP" altLang="en-US" sz="1800" dirty="0" smtClean="0"/>
              <a:t>・実際に足を運ぶことで中南米の文化を肌で感じることができた</a:t>
            </a:r>
            <a:endParaRPr kumimoji="1" lang="en-US" altLang="ja-JP" sz="1800" dirty="0"/>
          </a:p>
          <a:p>
            <a:pPr marL="0" indent="0">
              <a:buNone/>
            </a:pPr>
            <a:r>
              <a:rPr kumimoji="1" lang="ja-JP" altLang="en-US" sz="1800" dirty="0" smtClean="0"/>
              <a:t>・大使館や</a:t>
            </a:r>
            <a:r>
              <a:rPr kumimoji="1" lang="en-US" altLang="ja-JP" sz="1800" dirty="0" err="1" smtClean="0"/>
              <a:t>JICA</a:t>
            </a:r>
            <a:r>
              <a:rPr kumimoji="1" lang="ja-JP" altLang="en-US" sz="1800" dirty="0" smtClean="0"/>
              <a:t>をはじめとした様々な機関、場所に訪問し、</a:t>
            </a:r>
            <a:endParaRPr kumimoji="1" lang="en-US" altLang="ja-JP" sz="1800" dirty="0" smtClean="0"/>
          </a:p>
          <a:p>
            <a:pPr marL="0" indent="0">
              <a:buNone/>
            </a:pPr>
            <a:r>
              <a:rPr kumimoji="1" lang="ja-JP" altLang="en-US" sz="1800" dirty="0"/>
              <a:t>　</a:t>
            </a:r>
            <a:r>
              <a:rPr kumimoji="1" lang="ja-JP" altLang="en-US" sz="1800" dirty="0" smtClean="0"/>
              <a:t>ふだん関わることの少ない方々との交流、</a:t>
            </a:r>
            <a:endParaRPr kumimoji="1" lang="en-US" altLang="ja-JP" sz="1800" dirty="0" smtClean="0"/>
          </a:p>
          <a:p>
            <a:pPr marL="0" indent="0">
              <a:buNone/>
            </a:pPr>
            <a:r>
              <a:rPr kumimoji="1" lang="ja-JP" altLang="en-US" sz="1800" dirty="0"/>
              <a:t>　</a:t>
            </a:r>
            <a:r>
              <a:rPr kumimoji="1" lang="ja-JP" altLang="en-US" sz="1800" dirty="0" smtClean="0"/>
              <a:t>現地</a:t>
            </a:r>
            <a:r>
              <a:rPr kumimoji="1" lang="ja-JP" altLang="en-US" sz="1800" dirty="0"/>
              <a:t>学生との</a:t>
            </a:r>
            <a:r>
              <a:rPr kumimoji="1" lang="ja-JP" altLang="en-US" sz="1800" dirty="0" smtClean="0"/>
              <a:t>交流ができ、非常に良い刺激をもらえた</a:t>
            </a:r>
            <a:endParaRPr kumimoji="1" lang="en-US" altLang="ja-JP" sz="1800" dirty="0"/>
          </a:p>
          <a:p>
            <a:pPr marL="0" indent="0">
              <a:buNone/>
            </a:pPr>
            <a:r>
              <a:rPr kumimoji="1" lang="ja-JP" altLang="en-US" sz="1800" dirty="0" smtClean="0"/>
              <a:t>・将来のことや、就職活動についてより広い視野をもって考える</a:t>
            </a:r>
            <a:endParaRPr kumimoji="1" lang="en-US" altLang="ja-JP" sz="1800" dirty="0" smtClean="0"/>
          </a:p>
          <a:p>
            <a:pPr marL="0" indent="0">
              <a:buNone/>
            </a:pPr>
            <a:r>
              <a:rPr kumimoji="1" lang="ja-JP" altLang="en-US" sz="1800" dirty="0"/>
              <a:t>　</a:t>
            </a:r>
            <a:r>
              <a:rPr kumimoji="1" lang="ja-JP" altLang="en-US" sz="1800" dirty="0" smtClean="0"/>
              <a:t>きっかけ</a:t>
            </a:r>
            <a:r>
              <a:rPr kumimoji="1" lang="ja-JP" altLang="en-US" sz="1800" dirty="0"/>
              <a:t>に</a:t>
            </a:r>
            <a:r>
              <a:rPr kumimoji="1" lang="ja-JP" altLang="en-US" sz="1800" dirty="0" smtClean="0"/>
              <a:t>なった</a:t>
            </a:r>
            <a:endParaRPr kumimoji="1" lang="en-US" altLang="ja-JP" sz="1800" dirty="0"/>
          </a:p>
          <a:p>
            <a:pPr marL="0" indent="0">
              <a:buNone/>
            </a:pPr>
            <a:endParaRPr kumimoji="1" lang="en-US" altLang="ja-JP" sz="1800" dirty="0"/>
          </a:p>
          <a:p>
            <a:pPr marL="0" indent="0">
              <a:buNone/>
            </a:pPr>
            <a:r>
              <a:rPr kumimoji="1" lang="ja-JP" altLang="en-US" sz="1800" u="sng" dirty="0" smtClean="0"/>
              <a:t>大変だったこと</a:t>
            </a:r>
            <a:endParaRPr kumimoji="1" lang="en-US" altLang="ja-JP" sz="1800" u="sng" dirty="0"/>
          </a:p>
          <a:p>
            <a:pPr marL="0" indent="0">
              <a:buNone/>
            </a:pPr>
            <a:r>
              <a:rPr kumimoji="1" lang="ja-JP" altLang="en-US" sz="1800" dirty="0" smtClean="0"/>
              <a:t>・ロングフライトやトランジット</a:t>
            </a:r>
            <a:r>
              <a:rPr kumimoji="1" lang="ja-JP" altLang="en-US" sz="1800" dirty="0"/>
              <a:t>、時差</a:t>
            </a:r>
            <a:r>
              <a:rPr kumimoji="1" lang="ja-JP" altLang="en-US" sz="1800" dirty="0" smtClean="0"/>
              <a:t>、いつもとは違う食事</a:t>
            </a:r>
            <a:endParaRPr kumimoji="1" lang="en-US" altLang="ja-JP" sz="1800" dirty="0" smtClean="0"/>
          </a:p>
          <a:p>
            <a:pPr marL="0" indent="0">
              <a:buNone/>
            </a:pPr>
            <a:r>
              <a:rPr kumimoji="1" lang="ja-JP" altLang="en-US" sz="1800" dirty="0"/>
              <a:t>　</a:t>
            </a:r>
            <a:r>
              <a:rPr kumimoji="1" lang="ja-JP" altLang="en-US" sz="1800" dirty="0" smtClean="0"/>
              <a:t>に慣れるのに体力が必要だった（人による）</a:t>
            </a:r>
            <a:endParaRPr kumimoji="1" lang="en-US" altLang="ja-JP" sz="1800" dirty="0"/>
          </a:p>
          <a:p>
            <a:pPr marL="0" indent="0">
              <a:buNone/>
            </a:pPr>
            <a:r>
              <a:rPr kumimoji="1" lang="ja-JP" altLang="en-US" sz="1800" dirty="0" smtClean="0"/>
              <a:t>・英語ではなくスペイン語の文化であるため、コミュニケーションに</a:t>
            </a:r>
            <a:endParaRPr kumimoji="1" lang="en-US" altLang="ja-JP" sz="1800" dirty="0" smtClean="0"/>
          </a:p>
          <a:p>
            <a:pPr marL="0" indent="0">
              <a:buNone/>
            </a:pPr>
            <a:r>
              <a:rPr kumimoji="1" lang="ja-JP" altLang="en-US" sz="1800" dirty="0"/>
              <a:t>　</a:t>
            </a:r>
            <a:r>
              <a:rPr kumimoji="1" lang="ja-JP" altLang="en-US" sz="1800" dirty="0" smtClean="0"/>
              <a:t>おいて大変な面もあった（時間の許す限り事前に少しでも勉強して</a:t>
            </a:r>
            <a:endParaRPr kumimoji="1" lang="en-US" altLang="ja-JP" sz="1800" dirty="0" smtClean="0"/>
          </a:p>
          <a:p>
            <a:pPr marL="0" indent="0">
              <a:buNone/>
            </a:pPr>
            <a:r>
              <a:rPr kumimoji="1" lang="ja-JP" altLang="en-US" sz="1800" dirty="0"/>
              <a:t>　</a:t>
            </a:r>
            <a:r>
              <a:rPr kumimoji="1" lang="ja-JP" altLang="en-US" sz="1800" dirty="0" smtClean="0"/>
              <a:t>おいた方が良いと感じた）</a:t>
            </a:r>
            <a:endParaRPr kumimoji="1"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en-US" altLang="ja-JP" sz="1800" dirty="0"/>
          </a:p>
          <a:p>
            <a:endParaRPr kumimoji="1" lang="en-US" altLang="ja-JP" sz="1800" dirty="0"/>
          </a:p>
          <a:p>
            <a:endParaRPr kumimoji="1" lang="ja-JP" altLang="en-US" sz="1800" dirty="0"/>
          </a:p>
        </p:txBody>
      </p:sp>
      <p:pic>
        <p:nvPicPr>
          <p:cNvPr id="5" name="図 4" descr="天井, 屋内, 人, 民衆 が含まれている画像&#10;&#10;自動的に生成された説明">
            <a:extLst>
              <a:ext uri="{FF2B5EF4-FFF2-40B4-BE49-F238E27FC236}">
                <a16:creationId xmlns:a16="http://schemas.microsoft.com/office/drawing/2014/main" id="{F50BE07C-20CB-3F80-5EC5-A24B23AA5E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33" r="14037"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図 6" descr="ポーズをとる男性たち&#10;&#10;中程度の精度で自動的に生成された説明">
            <a:extLst>
              <a:ext uri="{FF2B5EF4-FFF2-40B4-BE49-F238E27FC236}">
                <a16:creationId xmlns:a16="http://schemas.microsoft.com/office/drawing/2014/main" id="{91E7A021-2AAE-AC28-46AA-2C115B089B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5" r="9621"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図 8" descr="レストランのテーブルで食事をしている人達&#10;&#10;自動的に生成された説明">
            <a:extLst>
              <a:ext uri="{FF2B5EF4-FFF2-40B4-BE49-F238E27FC236}">
                <a16:creationId xmlns:a16="http://schemas.microsoft.com/office/drawing/2014/main" id="{7AD62D83-6749-A20B-7D25-8D389478A5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437" r="17910" b="1"/>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41906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5831" y="-109658"/>
            <a:ext cx="973015" cy="4637698"/>
          </a:xfrm>
        </p:spPr>
        <p:txBody>
          <a:bodyPr>
            <a:normAutofit/>
          </a:bodyPr>
          <a:lstStyle/>
          <a:p>
            <a:r>
              <a:rPr kumimoji="1" lang="ja-JP" altLang="en-US" sz="4000" b="1" dirty="0" smtClean="0">
                <a:latin typeface="+mn-ea"/>
                <a:ea typeface="+mn-ea"/>
              </a:rPr>
              <a:t>中</a:t>
            </a:r>
            <a:r>
              <a:rPr kumimoji="1" lang="en-US" altLang="ja-JP" sz="4000" b="1" dirty="0" smtClean="0">
                <a:latin typeface="+mn-ea"/>
                <a:ea typeface="+mn-ea"/>
              </a:rPr>
              <a:t/>
            </a:r>
            <a:br>
              <a:rPr kumimoji="1" lang="en-US" altLang="ja-JP" sz="4000" b="1" dirty="0" smtClean="0">
                <a:latin typeface="+mn-ea"/>
                <a:ea typeface="+mn-ea"/>
              </a:rPr>
            </a:br>
            <a:r>
              <a:rPr kumimoji="1" lang="ja-JP" altLang="en-US" sz="4000" b="1" dirty="0" smtClean="0">
                <a:latin typeface="+mn-ea"/>
                <a:ea typeface="+mn-ea"/>
              </a:rPr>
              <a:t>南</a:t>
            </a:r>
            <a:r>
              <a:rPr kumimoji="1" lang="en-US" altLang="ja-JP" sz="4000" b="1" dirty="0" smtClean="0">
                <a:latin typeface="+mn-ea"/>
                <a:ea typeface="+mn-ea"/>
              </a:rPr>
              <a:t/>
            </a:r>
            <a:br>
              <a:rPr kumimoji="1" lang="en-US" altLang="ja-JP" sz="4000" b="1" dirty="0" smtClean="0">
                <a:latin typeface="+mn-ea"/>
                <a:ea typeface="+mn-ea"/>
              </a:rPr>
            </a:br>
            <a:r>
              <a:rPr kumimoji="1" lang="ja-JP" altLang="en-US" sz="4000" b="1" dirty="0" smtClean="0">
                <a:latin typeface="+mn-ea"/>
                <a:ea typeface="+mn-ea"/>
              </a:rPr>
              <a:t>米</a:t>
            </a:r>
            <a:r>
              <a:rPr kumimoji="1" lang="en-US" altLang="ja-JP" sz="4000" b="1" dirty="0" smtClean="0">
                <a:latin typeface="+mn-ea"/>
                <a:ea typeface="+mn-ea"/>
              </a:rPr>
              <a:t/>
            </a:r>
            <a:br>
              <a:rPr kumimoji="1" lang="en-US" altLang="ja-JP" sz="4000" b="1" dirty="0" smtClean="0">
                <a:latin typeface="+mn-ea"/>
                <a:ea typeface="+mn-ea"/>
              </a:rPr>
            </a:br>
            <a:r>
              <a:rPr kumimoji="1" lang="ja-JP" altLang="en-US" sz="4000" b="1" dirty="0" smtClean="0">
                <a:latin typeface="+mn-ea"/>
                <a:ea typeface="+mn-ea"/>
              </a:rPr>
              <a:t>に</a:t>
            </a:r>
            <a:r>
              <a:rPr kumimoji="1" lang="en-US" altLang="ja-JP" sz="4000" b="1" dirty="0" smtClean="0">
                <a:latin typeface="+mn-ea"/>
                <a:ea typeface="+mn-ea"/>
              </a:rPr>
              <a:t/>
            </a:r>
            <a:br>
              <a:rPr kumimoji="1" lang="en-US" altLang="ja-JP" sz="4000" b="1" dirty="0" smtClean="0">
                <a:latin typeface="+mn-ea"/>
                <a:ea typeface="+mn-ea"/>
              </a:rPr>
            </a:br>
            <a:r>
              <a:rPr kumimoji="1" lang="ja-JP" altLang="en-US" sz="4000" b="1" dirty="0" smtClean="0">
                <a:latin typeface="+mn-ea"/>
                <a:ea typeface="+mn-ea"/>
              </a:rPr>
              <a:t>つ</a:t>
            </a:r>
            <a:r>
              <a:rPr kumimoji="1" lang="en-US" altLang="ja-JP" sz="4000" b="1" dirty="0" smtClean="0">
                <a:latin typeface="+mn-ea"/>
                <a:ea typeface="+mn-ea"/>
              </a:rPr>
              <a:t/>
            </a:r>
            <a:br>
              <a:rPr kumimoji="1" lang="en-US" altLang="ja-JP" sz="4000" b="1" dirty="0" smtClean="0">
                <a:latin typeface="+mn-ea"/>
                <a:ea typeface="+mn-ea"/>
              </a:rPr>
            </a:br>
            <a:r>
              <a:rPr kumimoji="1" lang="ja-JP" altLang="en-US" sz="4000" b="1" dirty="0" smtClean="0">
                <a:latin typeface="+mn-ea"/>
                <a:ea typeface="+mn-ea"/>
              </a:rPr>
              <a:t>い</a:t>
            </a:r>
            <a:r>
              <a:rPr kumimoji="1" lang="en-US" altLang="ja-JP" sz="4000" b="1" dirty="0" smtClean="0">
                <a:latin typeface="+mn-ea"/>
                <a:ea typeface="+mn-ea"/>
              </a:rPr>
              <a:t/>
            </a:r>
            <a:br>
              <a:rPr kumimoji="1" lang="en-US" altLang="ja-JP" sz="4000" b="1" dirty="0" smtClean="0">
                <a:latin typeface="+mn-ea"/>
                <a:ea typeface="+mn-ea"/>
              </a:rPr>
            </a:br>
            <a:r>
              <a:rPr kumimoji="1" lang="ja-JP" altLang="en-US" sz="4000" b="1" dirty="0" smtClean="0">
                <a:latin typeface="+mn-ea"/>
                <a:ea typeface="+mn-ea"/>
              </a:rPr>
              <a:t>て</a:t>
            </a:r>
            <a:endParaRPr kumimoji="1" lang="ja-JP" altLang="en-US" sz="4000" b="1" dirty="0">
              <a:latin typeface="+mn-ea"/>
              <a:ea typeface="+mn-ea"/>
            </a:endParaRPr>
          </a:p>
        </p:txBody>
      </p:sp>
      <p:pic>
        <p:nvPicPr>
          <p:cNvPr id="4" name="図 3"/>
          <p:cNvPicPr>
            <a:picLocks noChangeAspect="1"/>
          </p:cNvPicPr>
          <p:nvPr/>
        </p:nvPicPr>
        <p:blipFill>
          <a:blip r:embed="rId3"/>
          <a:stretch>
            <a:fillRect/>
          </a:stretch>
        </p:blipFill>
        <p:spPr>
          <a:xfrm>
            <a:off x="1431623" y="8792"/>
            <a:ext cx="9653282" cy="6830888"/>
          </a:xfrm>
          <a:prstGeom prst="rect">
            <a:avLst/>
          </a:prstGeom>
        </p:spPr>
      </p:pic>
    </p:spTree>
    <p:extLst>
      <p:ext uri="{BB962C8B-B14F-4D97-AF65-F5344CB8AC3E}">
        <p14:creationId xmlns:p14="http://schemas.microsoft.com/office/powerpoint/2010/main" val="189830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13994" y="6297104"/>
            <a:ext cx="10515600" cy="4351338"/>
          </a:xfrm>
        </p:spPr>
        <p:txBody>
          <a:bodyPr>
            <a:normAutofit/>
          </a:bodyPr>
          <a:lstStyle/>
          <a:p>
            <a:pPr marL="0" indent="0">
              <a:buNone/>
            </a:pPr>
            <a:r>
              <a:rPr kumimoji="1" lang="ja-JP" altLang="en-US" sz="1100" dirty="0"/>
              <a:t>外務省（</a:t>
            </a:r>
            <a:r>
              <a:rPr kumimoji="1" lang="en-US" altLang="ja-JP" sz="1100" dirty="0"/>
              <a:t>2019</a:t>
            </a:r>
            <a:r>
              <a:rPr kumimoji="1" lang="ja-JP" altLang="en-US" sz="1100" dirty="0"/>
              <a:t>）、「パンフレット「日本と中南米」」</a:t>
            </a:r>
            <a:endParaRPr kumimoji="1" lang="en-US" altLang="ja-JP" sz="1100" dirty="0"/>
          </a:p>
          <a:p>
            <a:pPr marL="0" indent="0">
              <a:buNone/>
            </a:pPr>
            <a:r>
              <a:rPr kumimoji="1" lang="en-US" altLang="ja-JP" sz="1100" dirty="0">
                <a:hlinkClick r:id="rId3"/>
              </a:rPr>
              <a:t>https://www.mofa.go.jp/mofaj/press/pr/pub/pamph/j_latinamerica.html</a:t>
            </a:r>
            <a:r>
              <a:rPr kumimoji="1" lang="ja-JP" altLang="en-US" sz="1100" dirty="0"/>
              <a:t>　</a:t>
            </a:r>
          </a:p>
        </p:txBody>
      </p:sp>
      <p:pic>
        <p:nvPicPr>
          <p:cNvPr id="4" name="図 3"/>
          <p:cNvPicPr>
            <a:picLocks noChangeAspect="1"/>
          </p:cNvPicPr>
          <p:nvPr/>
        </p:nvPicPr>
        <p:blipFill>
          <a:blip r:embed="rId4"/>
          <a:stretch>
            <a:fillRect/>
          </a:stretch>
        </p:blipFill>
        <p:spPr>
          <a:xfrm>
            <a:off x="5165890" y="-62476"/>
            <a:ext cx="6852912" cy="6920476"/>
          </a:xfrm>
          <a:prstGeom prst="rect">
            <a:avLst/>
          </a:prstGeom>
        </p:spPr>
      </p:pic>
      <p:pic>
        <p:nvPicPr>
          <p:cNvPr id="5" name="図 4"/>
          <p:cNvPicPr>
            <a:picLocks noChangeAspect="1"/>
          </p:cNvPicPr>
          <p:nvPr/>
        </p:nvPicPr>
        <p:blipFill>
          <a:blip r:embed="rId5"/>
          <a:stretch>
            <a:fillRect/>
          </a:stretch>
        </p:blipFill>
        <p:spPr>
          <a:xfrm>
            <a:off x="961534" y="194989"/>
            <a:ext cx="3134176" cy="4465612"/>
          </a:xfrm>
          <a:prstGeom prst="rect">
            <a:avLst/>
          </a:prstGeom>
        </p:spPr>
      </p:pic>
      <p:pic>
        <p:nvPicPr>
          <p:cNvPr id="6" name="図 5"/>
          <p:cNvPicPr>
            <a:picLocks noChangeAspect="1"/>
          </p:cNvPicPr>
          <p:nvPr/>
        </p:nvPicPr>
        <p:blipFill>
          <a:blip r:embed="rId6"/>
          <a:stretch>
            <a:fillRect/>
          </a:stretch>
        </p:blipFill>
        <p:spPr>
          <a:xfrm>
            <a:off x="27496" y="4731003"/>
            <a:ext cx="5138394" cy="1546157"/>
          </a:xfrm>
          <a:prstGeom prst="rect">
            <a:avLst/>
          </a:prstGeom>
        </p:spPr>
      </p:pic>
    </p:spTree>
    <p:extLst>
      <p:ext uri="{BB962C8B-B14F-4D97-AF65-F5344CB8AC3E}">
        <p14:creationId xmlns:p14="http://schemas.microsoft.com/office/powerpoint/2010/main" val="86445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ttp://4th-cluster.com/images/release/dogenzaka-release-itf.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03312" y="5844282"/>
            <a:ext cx="978527" cy="938647"/>
          </a:xfrm>
          <a:prstGeom prst="rect">
            <a:avLst/>
          </a:prstGeom>
          <a:noFill/>
          <a:ln>
            <a:noFill/>
          </a:ln>
        </p:spPr>
      </p:pic>
      <p:grpSp>
        <p:nvGrpSpPr>
          <p:cNvPr id="95" name="Group 94"/>
          <p:cNvGrpSpPr/>
          <p:nvPr/>
        </p:nvGrpSpPr>
        <p:grpSpPr>
          <a:xfrm>
            <a:off x="426449" y="4685949"/>
            <a:ext cx="5415193" cy="2246769"/>
            <a:chOff x="893503" y="8931709"/>
            <a:chExt cx="18636049" cy="9915953"/>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13661"/>
            <a:stretch/>
          </p:blipFill>
          <p:spPr>
            <a:xfrm>
              <a:off x="15053109" y="9455058"/>
              <a:ext cx="4476443" cy="4362219"/>
            </a:xfrm>
            <a:prstGeom prst="rect">
              <a:avLst/>
            </a:prstGeom>
          </p:spPr>
        </p:pic>
        <p:pic>
          <p:nvPicPr>
            <p:cNvPr id="79" name="図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503" y="9347083"/>
              <a:ext cx="2041980" cy="1854191"/>
            </a:xfrm>
            <a:prstGeom prst="rect">
              <a:avLst/>
            </a:prstGeom>
          </p:spPr>
        </p:pic>
        <p:sp>
          <p:nvSpPr>
            <p:cNvPr id="8" name="Rectangle 7"/>
            <p:cNvSpPr/>
            <p:nvPr/>
          </p:nvSpPr>
          <p:spPr>
            <a:xfrm>
              <a:off x="3629212" y="8931709"/>
              <a:ext cx="11423890" cy="9915953"/>
            </a:xfrm>
            <a:prstGeom prst="rect">
              <a:avLst/>
            </a:prstGeom>
          </p:spPr>
          <p:txBody>
            <a:bodyPr wrap="square">
              <a:spAutoFit/>
            </a:bodyPr>
            <a:lstStyle/>
            <a:p>
              <a:pPr algn="just"/>
              <a:r>
                <a:rPr lang="en-US" sz="1000" b="1" dirty="0"/>
                <a:t>Universidad de Chile</a:t>
              </a:r>
              <a:endParaRPr lang="en-US" sz="1000" dirty="0"/>
            </a:p>
            <a:p>
              <a:r>
                <a:rPr lang="ja-JP" altLang="en-US" sz="1000" dirty="0">
                  <a:solidFill>
                    <a:srgbClr val="002060"/>
                  </a:solidFill>
                </a:rPr>
                <a:t>チリ⼤学は、</a:t>
              </a:r>
              <a:r>
                <a:rPr lang="en-US" altLang="ja-JP" sz="1000" dirty="0">
                  <a:solidFill>
                    <a:srgbClr val="002060"/>
                  </a:solidFill>
                </a:rPr>
                <a:t>1842 </a:t>
              </a:r>
              <a:r>
                <a:rPr lang="ja-JP" altLang="en-US" sz="1000" dirty="0">
                  <a:solidFill>
                    <a:srgbClr val="002060"/>
                  </a:solidFill>
                </a:rPr>
                <a:t>年に創⽴された国⽴⼤学である。その前⾝は植⺠地時代の </a:t>
              </a:r>
              <a:r>
                <a:rPr lang="en-US" altLang="ja-JP" sz="1000" dirty="0">
                  <a:solidFill>
                    <a:srgbClr val="002060"/>
                  </a:solidFill>
                </a:rPr>
                <a:t>1738 </a:t>
              </a:r>
              <a:r>
                <a:rPr lang="ja-JP" altLang="en-US" sz="1000" dirty="0">
                  <a:solidFill>
                    <a:srgbClr val="002060"/>
                  </a:solidFill>
                </a:rPr>
                <a:t>年に創⽴された王⽴サンフェリペ⼤学である。サンフェリペ⼤学は当時のスペイン王フェリペ </a:t>
              </a:r>
              <a:r>
                <a:rPr lang="en-US" altLang="ja-JP" sz="1000" dirty="0">
                  <a:solidFill>
                    <a:srgbClr val="002060"/>
                  </a:solidFill>
                </a:rPr>
                <a:t>5</a:t>
              </a:r>
              <a:r>
                <a:rPr lang="ja-JP" altLang="en-US" sz="1000" dirty="0">
                  <a:solidFill>
                    <a:srgbClr val="002060"/>
                  </a:solidFill>
                </a:rPr>
                <a:t>世にちなんで名づけられた。創⽴当時は、法学部、神学部、医学部、数学部の４学部で構成されていた。植⺠地内でスペイン帝国からの独⽴に対する機運が⾼まり、社会情勢が⼤きく変化する中、サンフェリペ⼤学も、チリ国⽴⼤学、チリ共和国⽴⼤学、そしてチリ⼤学へとその姿を少しずつ変化させてきた。現在まで、チリ⼤学は、さまざまな研究機関・団体と協⼒し、ラテンアメリカにおける科学・芸術・⽂化啓発の中⼼として活動し続けている。</a:t>
              </a:r>
              <a:br>
                <a:rPr lang="ja-JP" altLang="en-US" sz="1000" dirty="0">
                  <a:solidFill>
                    <a:srgbClr val="002060"/>
                  </a:solidFill>
                </a:rPr>
              </a:br>
              <a:r>
                <a:rPr lang="en-US" sz="800" dirty="0">
                  <a:solidFill>
                    <a:srgbClr val="002060"/>
                  </a:solidFill>
                  <a:hlinkClick r:id="rId5"/>
                </a:rPr>
                <a:t>http://www.uchile.cl/</a:t>
              </a:r>
              <a:endParaRPr lang="en-US" sz="800" dirty="0">
                <a:solidFill>
                  <a:srgbClr val="002060"/>
                </a:solidFill>
              </a:endParaRPr>
            </a:p>
          </p:txBody>
        </p:sp>
      </p:grpSp>
      <p:grpSp>
        <p:nvGrpSpPr>
          <p:cNvPr id="92" name="Group 91"/>
          <p:cNvGrpSpPr/>
          <p:nvPr/>
        </p:nvGrpSpPr>
        <p:grpSpPr>
          <a:xfrm>
            <a:off x="6058502" y="743714"/>
            <a:ext cx="5803760" cy="1656010"/>
            <a:chOff x="-2154735" y="17539053"/>
            <a:chExt cx="18609958" cy="7308672"/>
          </a:xfrm>
        </p:grpSpPr>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0882" y="17539053"/>
              <a:ext cx="5244341" cy="4219475"/>
            </a:xfrm>
            <a:prstGeom prst="rect">
              <a:avLst/>
            </a:prstGeom>
          </p:spPr>
        </p:pic>
        <p:pic>
          <p:nvPicPr>
            <p:cNvPr id="81" name="図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4735" y="17842776"/>
              <a:ext cx="2170584" cy="1854189"/>
            </a:xfrm>
            <a:prstGeom prst="rect">
              <a:avLst/>
            </a:prstGeom>
          </p:spPr>
        </p:pic>
        <p:sp>
          <p:nvSpPr>
            <p:cNvPr id="86" name="Rectangle 85"/>
            <p:cNvSpPr/>
            <p:nvPr/>
          </p:nvSpPr>
          <p:spPr>
            <a:xfrm>
              <a:off x="646122" y="17648479"/>
              <a:ext cx="10034722" cy="7199246"/>
            </a:xfrm>
            <a:prstGeom prst="rect">
              <a:avLst/>
            </a:prstGeom>
          </p:spPr>
          <p:txBody>
            <a:bodyPr wrap="square">
              <a:spAutoFit/>
            </a:bodyPr>
            <a:lstStyle/>
            <a:p>
              <a:pPr algn="just"/>
              <a:r>
                <a:rPr lang="en-US" sz="1000" b="1" dirty="0">
                  <a:solidFill>
                    <a:schemeClr val="tx2"/>
                  </a:solidFill>
                </a:rPr>
                <a:t>El </a:t>
              </a:r>
              <a:r>
                <a:rPr lang="en-US" sz="1000" b="1" dirty="0" err="1">
                  <a:solidFill>
                    <a:schemeClr val="tx2"/>
                  </a:solidFill>
                </a:rPr>
                <a:t>Colegio</a:t>
              </a:r>
              <a:r>
                <a:rPr lang="en-US" sz="1000" b="1" dirty="0">
                  <a:solidFill>
                    <a:schemeClr val="tx2"/>
                  </a:solidFill>
                </a:rPr>
                <a:t> de México</a:t>
              </a:r>
              <a:endParaRPr lang="es-AR" altLang="ja-JP" sz="1000" b="1" dirty="0">
                <a:solidFill>
                  <a:schemeClr val="tx2"/>
                </a:solidFill>
                <a:latin typeface="メイリオ" panose="020B0604030504040204" pitchFamily="50" charset="-128"/>
                <a:ea typeface="メイリオ" panose="020B0604030504040204" pitchFamily="50" charset="-128"/>
              </a:endParaRPr>
            </a:p>
            <a:p>
              <a:r>
                <a:rPr lang="ja-JP" altLang="en-US" sz="1000" dirty="0">
                  <a:solidFill>
                    <a:schemeClr val="tx2"/>
                  </a:solidFill>
                </a:rPr>
                <a:t>メキシコ⼤学院⼤学は、メキシコシティに位置する⼈⽂社会科学研究に特化した⼤学である。学⽣数は </a:t>
              </a:r>
              <a:r>
                <a:rPr lang="en-US" altLang="ja-JP" sz="1000" dirty="0">
                  <a:solidFill>
                    <a:schemeClr val="tx2"/>
                  </a:solidFill>
                </a:rPr>
                <a:t>460 ⼈</a:t>
              </a:r>
              <a:r>
                <a:rPr lang="ja-JP" altLang="en-US" sz="1000" dirty="0">
                  <a:solidFill>
                    <a:schemeClr val="tx2"/>
                  </a:solidFill>
                </a:rPr>
                <a:t>と規模は⼩さめであるが、指導にあたる教授陣が </a:t>
              </a:r>
              <a:r>
                <a:rPr lang="en-US" altLang="ja-JP" sz="1000" dirty="0">
                  <a:solidFill>
                    <a:schemeClr val="tx2"/>
                  </a:solidFill>
                </a:rPr>
                <a:t>183 ⼈</a:t>
              </a:r>
              <a:r>
                <a:rPr lang="ja-JP" altLang="en-US" sz="1000" dirty="0">
                  <a:solidFill>
                    <a:schemeClr val="tx2"/>
                  </a:solidFill>
                </a:rPr>
                <a:t>とという指導体制を敷いている。</a:t>
              </a:r>
              <a:br>
                <a:rPr lang="ja-JP" altLang="en-US" sz="1000" dirty="0">
                  <a:solidFill>
                    <a:schemeClr val="tx2"/>
                  </a:solidFill>
                </a:rPr>
              </a:br>
              <a:r>
                <a:rPr lang="ja-JP" altLang="en-US" sz="1000" dirty="0">
                  <a:solidFill>
                    <a:schemeClr val="tx2"/>
                  </a:solidFill>
                </a:rPr>
                <a:t>現在はメキシコおよびラテンアメリカ最⾼峰の⼈⽂社会科学の研究教育機関のひとつであり、⽂学・⾔語、歴史、国際、アジア・アフリカ、⼈⼝・都市・環境問題、社会学、</a:t>
              </a:r>
              <a:r>
                <a:rPr lang="ja-JP" altLang="en-US" sz="1000" dirty="0" smtClean="0">
                  <a:solidFill>
                    <a:schemeClr val="tx2"/>
                  </a:solidFill>
                </a:rPr>
                <a:t>経済学の</a:t>
              </a:r>
              <a:r>
                <a:rPr lang="ja-JP" altLang="en-US" sz="1000" dirty="0">
                  <a:solidFill>
                    <a:schemeClr val="tx2"/>
                  </a:solidFill>
                </a:rPr>
                <a:t>７つの研究センターで構成される。</a:t>
              </a:r>
              <a:r>
                <a:rPr lang="en-US" sz="1000" dirty="0">
                  <a:solidFill>
                    <a:schemeClr val="tx2"/>
                  </a:solidFill>
                  <a:hlinkClick r:id="rId8"/>
                </a:rPr>
                <a:t>http://www.colmex.mx/</a:t>
              </a:r>
              <a:endParaRPr lang="en-US" sz="1000" dirty="0">
                <a:solidFill>
                  <a:schemeClr val="tx2"/>
                </a:solidFill>
              </a:endParaRPr>
            </a:p>
          </p:txBody>
        </p:sp>
      </p:grpSp>
      <p:grpSp>
        <p:nvGrpSpPr>
          <p:cNvPr id="11" name="Group 10"/>
          <p:cNvGrpSpPr/>
          <p:nvPr/>
        </p:nvGrpSpPr>
        <p:grpSpPr>
          <a:xfrm>
            <a:off x="6058502" y="4771009"/>
            <a:ext cx="5803760" cy="1323439"/>
            <a:chOff x="18967468" y="10325449"/>
            <a:chExt cx="19371160" cy="5840897"/>
          </a:xfrm>
        </p:grpSpPr>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l="4288" r="6667"/>
            <a:stretch/>
          </p:blipFill>
          <p:spPr>
            <a:xfrm>
              <a:off x="32751366" y="10479694"/>
              <a:ext cx="5587262" cy="4428319"/>
            </a:xfrm>
            <a:prstGeom prst="rect">
              <a:avLst/>
            </a:prstGeom>
          </p:spPr>
        </p:pic>
        <p:grpSp>
          <p:nvGrpSpPr>
            <p:cNvPr id="10" name="Group 9"/>
            <p:cNvGrpSpPr/>
            <p:nvPr/>
          </p:nvGrpSpPr>
          <p:grpSpPr>
            <a:xfrm>
              <a:off x="18967468" y="10325449"/>
              <a:ext cx="13783894" cy="5840897"/>
              <a:chOff x="23134034" y="10437464"/>
              <a:chExt cx="13783894" cy="5840897"/>
            </a:xfrm>
          </p:grpSpPr>
          <p:pic>
            <p:nvPicPr>
              <p:cNvPr id="83" name="図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34034" y="10589864"/>
                <a:ext cx="2166442" cy="1854190"/>
              </a:xfrm>
              <a:prstGeom prst="rect">
                <a:avLst/>
              </a:prstGeom>
            </p:spPr>
          </p:pic>
          <p:sp>
            <p:nvSpPr>
              <p:cNvPr id="88" name="Rectangle 87"/>
              <p:cNvSpPr/>
              <p:nvPr/>
            </p:nvSpPr>
            <p:spPr>
              <a:xfrm>
                <a:off x="26102879" y="10437464"/>
                <a:ext cx="10815049" cy="5840897"/>
              </a:xfrm>
              <a:prstGeom prst="rect">
                <a:avLst/>
              </a:prstGeom>
            </p:spPr>
            <p:txBody>
              <a:bodyPr wrap="square">
                <a:spAutoFit/>
              </a:bodyPr>
              <a:lstStyle/>
              <a:p>
                <a:pPr algn="just"/>
                <a:r>
                  <a:rPr lang="en-US" sz="1000" b="1" dirty="0" err="1">
                    <a:solidFill>
                      <a:schemeClr val="tx2"/>
                    </a:solidFill>
                  </a:rPr>
                  <a:t>Universidade</a:t>
                </a:r>
                <a:r>
                  <a:rPr lang="en-US" sz="1000" b="1" dirty="0">
                    <a:solidFill>
                      <a:schemeClr val="tx2"/>
                    </a:solidFill>
                  </a:rPr>
                  <a:t> de São Paulo</a:t>
                </a:r>
                <a:endParaRPr lang="en-US" sz="1000" dirty="0">
                  <a:solidFill>
                    <a:schemeClr val="tx2"/>
                  </a:solidFill>
                </a:endParaRPr>
              </a:p>
              <a:p>
                <a:r>
                  <a:rPr lang="en-US" altLang="ja-JP" sz="1000" dirty="0">
                    <a:solidFill>
                      <a:schemeClr val="tx2"/>
                    </a:solidFill>
                  </a:rPr>
                  <a:t>USP</a:t>
                </a:r>
                <a:r>
                  <a:rPr lang="ja-JP" altLang="en-US" sz="1000" dirty="0">
                    <a:solidFill>
                      <a:schemeClr val="tx2"/>
                    </a:solidFill>
                  </a:rPr>
                  <a:t>（サンパウロ⼤学）は、</a:t>
                </a:r>
                <a:r>
                  <a:rPr lang="en-US" altLang="ja-JP" sz="1000" dirty="0">
                    <a:solidFill>
                      <a:schemeClr val="tx2"/>
                    </a:solidFill>
                  </a:rPr>
                  <a:t>1934 </a:t>
                </a:r>
                <a:r>
                  <a:rPr lang="ja-JP" altLang="en-US" sz="1000" dirty="0">
                    <a:solidFill>
                      <a:schemeClr val="tx2"/>
                    </a:solidFill>
                  </a:rPr>
                  <a:t>年に設⽴された⼤学である。</a:t>
                </a:r>
                <a:r>
                  <a:rPr lang="en-US" altLang="ja-JP" sz="1000" dirty="0">
                    <a:solidFill>
                      <a:schemeClr val="tx2"/>
                    </a:solidFill>
                  </a:rPr>
                  <a:t>1827 </a:t>
                </a:r>
                <a:r>
                  <a:rPr lang="ja-JP" altLang="en-US" sz="1000" dirty="0">
                    <a:solidFill>
                      <a:schemeClr val="tx2"/>
                    </a:solidFill>
                  </a:rPr>
                  <a:t>年設⽴の法律学校が⺟体となっているが、現在は法学から医学まで展開される総合⼤学となった。授業料は基本的に無料であり、世界⼤学ランキングでもベスト </a:t>
                </a:r>
                <a:r>
                  <a:rPr lang="en-US" altLang="ja-JP" sz="1000" dirty="0">
                    <a:solidFill>
                      <a:schemeClr val="tx2"/>
                    </a:solidFill>
                  </a:rPr>
                  <a:t>100 </a:t>
                </a:r>
                <a:r>
                  <a:rPr lang="ja-JP" altLang="en-US" sz="1000" dirty="0">
                    <a:solidFill>
                      <a:schemeClr val="tx2"/>
                    </a:solidFill>
                  </a:rPr>
                  <a:t>に⼊っていることから、⼊学の難易度は⾼く、卒業も⼤変厳しい。</a:t>
                </a:r>
                <a:r>
                  <a:rPr lang="en-US" sz="1000" dirty="0">
                    <a:solidFill>
                      <a:schemeClr val="tx2"/>
                    </a:solidFill>
                    <a:hlinkClick r:id="rId11" invalidUrl="http:///"/>
                  </a:rPr>
                  <a:t>http</a:t>
                </a:r>
                <a:r>
                  <a:rPr lang="en-US" sz="1000" dirty="0">
                    <a:solidFill>
                      <a:schemeClr val="tx2"/>
                    </a:solidFill>
                    <a:hlinkClick r:id="rId12" invalidUrl="http:///"/>
                  </a:rPr>
                  <a:t>://</a:t>
                </a:r>
                <a:r>
                  <a:rPr lang="en-US" sz="1000" dirty="0">
                    <a:solidFill>
                      <a:schemeClr val="tx2"/>
                    </a:solidFill>
                    <a:hlinkClick r:id="rId13"/>
                  </a:rPr>
                  <a:t>www5.usp.br/</a:t>
                </a:r>
                <a:endParaRPr lang="en-US" sz="1000" dirty="0">
                  <a:solidFill>
                    <a:schemeClr val="tx2"/>
                  </a:solidFill>
                </a:endParaRPr>
              </a:p>
            </p:txBody>
          </p:sp>
        </p:grpSp>
      </p:grpSp>
      <p:grpSp>
        <p:nvGrpSpPr>
          <p:cNvPr id="90" name="Group 89"/>
          <p:cNvGrpSpPr/>
          <p:nvPr/>
        </p:nvGrpSpPr>
        <p:grpSpPr>
          <a:xfrm>
            <a:off x="431431" y="2402232"/>
            <a:ext cx="5415193" cy="2284952"/>
            <a:chOff x="25261317" y="17743491"/>
            <a:chExt cx="16439385" cy="10084465"/>
          </a:xfrm>
        </p:grpSpPr>
        <p:pic>
          <p:nvPicPr>
            <p:cNvPr id="27" name="Picture 26"/>
            <p:cNvPicPr>
              <a:picLocks noChangeAspect="1"/>
            </p:cNvPicPr>
            <p:nvPr/>
          </p:nvPicPr>
          <p:blipFill rotWithShape="1">
            <a:blip r:embed="rId14">
              <a:extLst>
                <a:ext uri="{28A0092B-C50C-407E-A947-70E740481C1C}">
                  <a14:useLocalDpi xmlns:a14="http://schemas.microsoft.com/office/drawing/2010/main" val="0"/>
                </a:ext>
              </a:extLst>
            </a:blip>
            <a:srcRect l="11736" b="13909"/>
            <a:stretch/>
          </p:blipFill>
          <p:spPr>
            <a:xfrm>
              <a:off x="37751899" y="17743491"/>
              <a:ext cx="3948803" cy="4345432"/>
            </a:xfrm>
            <a:prstGeom prst="rect">
              <a:avLst/>
            </a:prstGeom>
          </p:spPr>
        </p:pic>
        <p:pic>
          <p:nvPicPr>
            <p:cNvPr id="82" name="図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261317" y="18062017"/>
              <a:ext cx="1801289" cy="1854190"/>
            </a:xfrm>
            <a:prstGeom prst="rect">
              <a:avLst/>
            </a:prstGeom>
          </p:spPr>
        </p:pic>
        <p:sp>
          <p:nvSpPr>
            <p:cNvPr id="89" name="Rectangle 88"/>
            <p:cNvSpPr/>
            <p:nvPr/>
          </p:nvSpPr>
          <p:spPr>
            <a:xfrm>
              <a:off x="27723218" y="18047845"/>
              <a:ext cx="10028678" cy="9780111"/>
            </a:xfrm>
            <a:prstGeom prst="rect">
              <a:avLst/>
            </a:prstGeom>
          </p:spPr>
          <p:txBody>
            <a:bodyPr wrap="square">
              <a:spAutoFit/>
            </a:bodyPr>
            <a:lstStyle/>
            <a:p>
              <a:r>
                <a:rPr lang="en-US" sz="1100" b="1" dirty="0" err="1">
                  <a:solidFill>
                    <a:schemeClr val="tx2"/>
                  </a:solidFill>
                </a:rPr>
                <a:t>Pontificia</a:t>
              </a:r>
              <a:r>
                <a:rPr lang="en-US" sz="1100" b="1" dirty="0">
                  <a:solidFill>
                    <a:schemeClr val="tx2"/>
                  </a:solidFill>
                </a:rPr>
                <a:t> Universidad </a:t>
              </a:r>
              <a:r>
                <a:rPr lang="en-US" sz="1100" b="1" dirty="0" err="1">
                  <a:solidFill>
                    <a:schemeClr val="tx2"/>
                  </a:solidFill>
                </a:rPr>
                <a:t>Católica</a:t>
              </a:r>
              <a:r>
                <a:rPr lang="en-US" sz="1100" b="1" dirty="0">
                  <a:solidFill>
                    <a:schemeClr val="tx2"/>
                  </a:solidFill>
                </a:rPr>
                <a:t> del Peru</a:t>
              </a:r>
              <a:endParaRPr lang="en-US" sz="1100" dirty="0">
                <a:solidFill>
                  <a:schemeClr val="tx2"/>
                </a:solidFill>
              </a:endParaRPr>
            </a:p>
            <a:p>
              <a:r>
                <a:rPr lang="en-US" altLang="ja-JP" sz="1000" dirty="0">
                  <a:solidFill>
                    <a:schemeClr val="tx2"/>
                  </a:solidFill>
                </a:rPr>
                <a:t>PUCP</a:t>
              </a:r>
              <a:r>
                <a:rPr lang="ja-JP" altLang="en-US" sz="1000" dirty="0">
                  <a:solidFill>
                    <a:schemeClr val="tx2"/>
                  </a:solidFill>
                </a:rPr>
                <a:t>（ペルー・カトリカ⼤学）はホルヘ・ディンティラック</a:t>
              </a:r>
              <a:r>
                <a:rPr lang="en-US" altLang="ja-JP" sz="1000" dirty="0">
                  <a:solidFill>
                    <a:schemeClr val="tx2"/>
                  </a:solidFill>
                </a:rPr>
                <a:t>(Jorge </a:t>
              </a:r>
              <a:r>
                <a:rPr lang="en-US" altLang="ja-JP" sz="1000" dirty="0" err="1">
                  <a:solidFill>
                    <a:schemeClr val="tx2"/>
                  </a:solidFill>
                </a:rPr>
                <a:t>Dintilhac</a:t>
              </a:r>
              <a:r>
                <a:rPr lang="en-US" altLang="ja-JP" sz="1000" dirty="0">
                  <a:solidFill>
                    <a:schemeClr val="tx2"/>
                  </a:solidFill>
                </a:rPr>
                <a:t>)</a:t>
              </a:r>
              <a:r>
                <a:rPr lang="ja-JP" altLang="en-US" sz="1000" dirty="0">
                  <a:solidFill>
                    <a:schemeClr val="tx2"/>
                  </a:solidFill>
                </a:rPr>
                <a:t>神⽗により</a:t>
              </a:r>
              <a:r>
                <a:rPr lang="en-US" altLang="ja-JP" sz="1000" dirty="0">
                  <a:solidFill>
                    <a:schemeClr val="tx2"/>
                  </a:solidFill>
                </a:rPr>
                <a:t>1917 </a:t>
              </a:r>
              <a:r>
                <a:rPr lang="ja-JP" altLang="en-US" sz="1000" dirty="0">
                  <a:solidFill>
                    <a:schemeClr val="tx2"/>
                  </a:solidFill>
                </a:rPr>
                <a:t>年に設⽴されたペルー初の⼤学である。⼤学創⽴時は、⽂学部と法学部のみであったが、現在は、⼈類学、建築学、芸術学、⼯学、⼈間科学、⼼理学、会計学、経営学、観光学、経済学、鉱⼭学、理学など、さまざまな学問領域が展開されている。近代的な建築も多くみられるだけでなく、緑も豊かなキャンパスである。学内にはリスが⽣息しており⼤学のマスコットキャラクターのような存在となっている。筆者が滞在していた </a:t>
              </a:r>
              <a:r>
                <a:rPr lang="en-US" altLang="ja-JP" sz="1000" dirty="0">
                  <a:solidFill>
                    <a:schemeClr val="tx2"/>
                  </a:solidFill>
                </a:rPr>
                <a:t>2017 </a:t>
              </a:r>
              <a:r>
                <a:rPr lang="ja-JP" altLang="en-US" sz="1000" dirty="0">
                  <a:solidFill>
                    <a:schemeClr val="tx2"/>
                  </a:solidFill>
                </a:rPr>
                <a:t>年にはマーチングパレードがまれに⾏われ、アンデスの遺跡を想起させる装飾が学内の各所にみられた。</a:t>
              </a:r>
              <a:endParaRPr lang="en-US" sz="1000" dirty="0">
                <a:solidFill>
                  <a:schemeClr val="tx2"/>
                </a:solidFill>
              </a:endParaRPr>
            </a:p>
            <a:p>
              <a:r>
                <a:rPr lang="en-US" sz="800" dirty="0">
                  <a:solidFill>
                    <a:schemeClr val="tx2"/>
                  </a:solidFill>
                  <a:hlinkClick r:id="rId16"/>
                </a:rPr>
                <a:t>http://www.pucp.edu.pe/</a:t>
              </a:r>
              <a:endParaRPr lang="en-US" sz="1000" dirty="0">
                <a:solidFill>
                  <a:schemeClr val="tx2"/>
                </a:solidFill>
              </a:endParaRPr>
            </a:p>
          </p:txBody>
        </p:sp>
      </p:grpSp>
      <p:grpSp>
        <p:nvGrpSpPr>
          <p:cNvPr id="93" name="Group 92"/>
          <p:cNvGrpSpPr/>
          <p:nvPr/>
        </p:nvGrpSpPr>
        <p:grpSpPr>
          <a:xfrm>
            <a:off x="6842439" y="2596754"/>
            <a:ext cx="5019823" cy="2400657"/>
            <a:chOff x="3656219" y="16034304"/>
            <a:chExt cx="21523204" cy="10595123"/>
          </a:xfrm>
        </p:grpSpPr>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039548" y="16137887"/>
              <a:ext cx="7139875" cy="4295826"/>
            </a:xfrm>
            <a:prstGeom prst="rect">
              <a:avLst/>
            </a:prstGeom>
          </p:spPr>
        </p:pic>
        <p:sp>
          <p:nvSpPr>
            <p:cNvPr id="87" name="Rectangle 86"/>
            <p:cNvSpPr/>
            <p:nvPr/>
          </p:nvSpPr>
          <p:spPr>
            <a:xfrm>
              <a:off x="3656219" y="16034304"/>
              <a:ext cx="14608156" cy="10595123"/>
            </a:xfrm>
            <a:prstGeom prst="rect">
              <a:avLst/>
            </a:prstGeom>
          </p:spPr>
          <p:txBody>
            <a:bodyPr wrap="square">
              <a:spAutoFit/>
            </a:bodyPr>
            <a:lstStyle/>
            <a:p>
              <a:pPr algn="just"/>
              <a:r>
                <a:rPr lang="en-US" sz="1000" b="1" dirty="0">
                  <a:solidFill>
                    <a:schemeClr val="tx2"/>
                  </a:solidFill>
                </a:rPr>
                <a:t>Universidad de Guadalajara</a:t>
              </a:r>
              <a:endParaRPr lang="es-AR" altLang="ja-JP" sz="1000" b="1" dirty="0">
                <a:solidFill>
                  <a:schemeClr val="tx2"/>
                </a:solidFill>
                <a:latin typeface="メイリオ" panose="020B0604030504040204" pitchFamily="50" charset="-128"/>
                <a:ea typeface="メイリオ" panose="020B0604030504040204" pitchFamily="50" charset="-128"/>
              </a:endParaRPr>
            </a:p>
            <a:p>
              <a:r>
                <a:rPr lang="ja-JP" altLang="en-US" sz="1000" dirty="0">
                  <a:solidFill>
                    <a:schemeClr val="tx2"/>
                  </a:solidFill>
                </a:rPr>
                <a:t>グアダラハラ⼤学はメキシコで </a:t>
              </a:r>
              <a:r>
                <a:rPr lang="en-US" altLang="ja-JP" sz="1000" dirty="0">
                  <a:solidFill>
                    <a:schemeClr val="tx2"/>
                  </a:solidFill>
                </a:rPr>
                <a:t>2 </a:t>
              </a:r>
              <a:r>
                <a:rPr lang="ja-JP" altLang="en-US" sz="1000" dirty="0">
                  <a:solidFill>
                    <a:schemeClr val="tx2"/>
                  </a:solidFill>
                </a:rPr>
                <a:t>番⽬に古い⼤学であり、その歴史は </a:t>
              </a:r>
              <a:r>
                <a:rPr lang="en-US" altLang="ja-JP" sz="1000" dirty="0">
                  <a:solidFill>
                    <a:schemeClr val="tx2"/>
                  </a:solidFill>
                </a:rPr>
                <a:t>1791 </a:t>
              </a:r>
              <a:r>
                <a:rPr lang="ja-JP" altLang="en-US" sz="1000" dirty="0">
                  <a:solidFill>
                    <a:schemeClr val="tx2"/>
                  </a:solidFill>
                </a:rPr>
                <a:t>年までさかのぼる。グアダラハラ⼤学の前⾝である、王⽴グアダラハラ⼤学（</a:t>
              </a:r>
              <a:r>
                <a:rPr lang="en-US" altLang="ja-JP" sz="1000" dirty="0">
                  <a:solidFill>
                    <a:schemeClr val="tx2"/>
                  </a:solidFill>
                </a:rPr>
                <a:t>Real Universidad de Guadalajara</a:t>
              </a:r>
              <a:r>
                <a:rPr lang="ja-JP" altLang="en-US" sz="1000" dirty="0">
                  <a:solidFill>
                    <a:schemeClr val="tx2"/>
                  </a:solidFill>
                </a:rPr>
                <a:t>）は、</a:t>
              </a:r>
              <a:r>
                <a:rPr lang="en-US" altLang="ja-JP" sz="1000" dirty="0">
                  <a:solidFill>
                    <a:schemeClr val="tx2"/>
                  </a:solidFill>
                </a:rPr>
                <a:t>1791 </a:t>
              </a:r>
              <a:r>
                <a:rPr lang="ja-JP" altLang="en-US" sz="1000" dirty="0">
                  <a:solidFill>
                    <a:schemeClr val="tx2"/>
                  </a:solidFill>
                </a:rPr>
                <a:t>年にスペイン王カルロス </a:t>
              </a:r>
              <a:r>
                <a:rPr lang="en-US" altLang="ja-JP" sz="1000" dirty="0">
                  <a:solidFill>
                    <a:schemeClr val="tx2"/>
                  </a:solidFill>
                </a:rPr>
                <a:t>4 </a:t>
              </a:r>
              <a:r>
                <a:rPr lang="ja-JP" altLang="en-US" sz="1000" dirty="0">
                  <a:solidFill>
                    <a:schemeClr val="tx2"/>
                  </a:solidFill>
                </a:rPr>
                <a:t>世により設⽴された。王⽴グアダラハラ⼤学は、スペイン本国のサラマンカ⼤学（</a:t>
              </a:r>
              <a:r>
                <a:rPr lang="en-US" altLang="ja-JP" sz="1000" dirty="0">
                  <a:solidFill>
                    <a:schemeClr val="tx2"/>
                  </a:solidFill>
                </a:rPr>
                <a:t>Universidad de Salamanca</a:t>
              </a:r>
              <a:r>
                <a:rPr lang="ja-JP" altLang="en-US" sz="1000" dirty="0">
                  <a:solidFill>
                    <a:schemeClr val="tx2"/>
                  </a:solidFill>
                </a:rPr>
                <a:t>）をモデルとし、医学・法学・神学・哲学の </a:t>
              </a:r>
              <a:r>
                <a:rPr lang="en-US" altLang="ja-JP" sz="1000" dirty="0">
                  <a:solidFill>
                    <a:schemeClr val="tx2"/>
                  </a:solidFill>
                </a:rPr>
                <a:t>4 </a:t>
              </a:r>
              <a:r>
                <a:rPr lang="ja-JP" altLang="en-US" sz="1000" dirty="0">
                  <a:solidFill>
                    <a:schemeClr val="tx2"/>
                  </a:solidFill>
                </a:rPr>
                <a:t>学部から始まった。これ以降、グアダラハラ⼤学はメキシコ情勢に付随して、その名称と体制を変化させてきた。現在では、芸術・建築・設計、⽣物学・農学、医学、経済学、⼯学、⼈⽂社会科学などを学ぶことができる総合⼤学であり、卒業⽣も多⽅⾯で活躍している。</a:t>
              </a:r>
              <a:r>
                <a:rPr lang="en-US" sz="1000" dirty="0">
                  <a:solidFill>
                    <a:schemeClr val="tx2"/>
                  </a:solidFill>
                  <a:hlinkClick r:id="rId18"/>
                </a:rPr>
                <a:t>http://www.udg.mx/</a:t>
              </a:r>
              <a:endParaRPr lang="en-US" sz="1000" dirty="0">
                <a:solidFill>
                  <a:schemeClr val="tx2"/>
                </a:solidFill>
              </a:endParaRPr>
            </a:p>
          </p:txBody>
        </p:sp>
      </p:grpSp>
      <p:grpSp>
        <p:nvGrpSpPr>
          <p:cNvPr id="97" name="Group 96"/>
          <p:cNvGrpSpPr/>
          <p:nvPr/>
        </p:nvGrpSpPr>
        <p:grpSpPr>
          <a:xfrm>
            <a:off x="431431" y="755196"/>
            <a:ext cx="5415193" cy="1665043"/>
            <a:chOff x="1283600" y="8948599"/>
            <a:chExt cx="13121519" cy="7348548"/>
          </a:xfrm>
        </p:grpSpPr>
        <p:grpSp>
          <p:nvGrpSpPr>
            <p:cNvPr id="18" name="Group 17"/>
            <p:cNvGrpSpPr/>
            <p:nvPr/>
          </p:nvGrpSpPr>
          <p:grpSpPr>
            <a:xfrm>
              <a:off x="8582455" y="8948599"/>
              <a:ext cx="5822664" cy="4494215"/>
              <a:chOff x="5108862" y="2260887"/>
              <a:chExt cx="1935113" cy="1394727"/>
            </a:xfrm>
          </p:grpSpPr>
          <p:pic>
            <p:nvPicPr>
              <p:cNvPr id="19" name="Picture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84277" y="2260887"/>
                <a:ext cx="1055686" cy="1394727"/>
              </a:xfrm>
              <a:prstGeom prst="rect">
                <a:avLst/>
              </a:prstGeom>
            </p:spPr>
          </p:pic>
          <p:sp>
            <p:nvSpPr>
              <p:cNvPr id="20" name="TextBox 19"/>
              <p:cNvSpPr txBox="1"/>
              <p:nvPr/>
            </p:nvSpPr>
            <p:spPr>
              <a:xfrm>
                <a:off x="5108862" y="3264186"/>
                <a:ext cx="1935113" cy="298334"/>
              </a:xfrm>
              <a:prstGeom prst="rect">
                <a:avLst/>
              </a:prstGeom>
              <a:noFill/>
            </p:spPr>
            <p:txBody>
              <a:bodyPr wrap="square" rtlCol="0">
                <a:spAutoFit/>
              </a:bodyPr>
              <a:lstStyle/>
              <a:p>
                <a:pPr algn="r">
                  <a:lnSpc>
                    <a:spcPct val="90000"/>
                  </a:lnSpc>
                </a:pPr>
                <a:endParaRPr lang="en-US" sz="906" b="1" dirty="0">
                  <a:solidFill>
                    <a:schemeClr val="tx2"/>
                  </a:solidFill>
                  <a:latin typeface="Arial Narrow" panose="020B0606020202030204" pitchFamily="34" charset="0"/>
                </a:endParaRPr>
              </a:p>
            </p:txBody>
          </p:sp>
        </p:grpSp>
        <p:pic>
          <p:nvPicPr>
            <p:cNvPr id="80" name="図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83600" y="9258925"/>
              <a:ext cx="1437747" cy="1854191"/>
            </a:xfrm>
            <a:prstGeom prst="rect">
              <a:avLst/>
            </a:prstGeom>
          </p:spPr>
        </p:pic>
        <p:sp>
          <p:nvSpPr>
            <p:cNvPr id="96" name="Rectangle 95"/>
            <p:cNvSpPr/>
            <p:nvPr/>
          </p:nvSpPr>
          <p:spPr>
            <a:xfrm>
              <a:off x="3246822" y="9029974"/>
              <a:ext cx="8006458" cy="7267173"/>
            </a:xfrm>
            <a:prstGeom prst="rect">
              <a:avLst/>
            </a:prstGeom>
          </p:spPr>
          <p:txBody>
            <a:bodyPr wrap="square">
              <a:spAutoFit/>
            </a:bodyPr>
            <a:lstStyle/>
            <a:p>
              <a:pPr algn="just"/>
              <a:r>
                <a:rPr lang="en-US" sz="1100" b="1" dirty="0">
                  <a:solidFill>
                    <a:schemeClr val="tx2"/>
                  </a:solidFill>
                </a:rPr>
                <a:t>Universidad de Los Andes</a:t>
              </a:r>
              <a:endParaRPr lang="en-US" sz="1100" dirty="0">
                <a:solidFill>
                  <a:schemeClr val="tx2"/>
                </a:solidFill>
              </a:endParaRPr>
            </a:p>
            <a:p>
              <a:r>
                <a:rPr lang="en-US" altLang="ja-JP" sz="1000" dirty="0" err="1">
                  <a:solidFill>
                    <a:schemeClr val="tx2"/>
                  </a:solidFill>
                </a:rPr>
                <a:t>Uniandes</a:t>
              </a:r>
              <a:r>
                <a:rPr lang="en-US" altLang="ja-JP" sz="1000" dirty="0">
                  <a:solidFill>
                    <a:schemeClr val="tx2"/>
                  </a:solidFill>
                </a:rPr>
                <a:t> </a:t>
              </a:r>
              <a:r>
                <a:rPr lang="ja-JP" altLang="en-US" sz="1000" dirty="0">
                  <a:solidFill>
                    <a:schemeClr val="tx2"/>
                  </a:solidFill>
                </a:rPr>
                <a:t>という愛称で親しまれるロスアンデス大学はコロンビアの首都ボゴタに位置する私立大学である。</a:t>
              </a:r>
              <a:r>
                <a:rPr lang="en-US" altLang="ja-JP" sz="1000" dirty="0">
                  <a:solidFill>
                    <a:schemeClr val="tx2"/>
                  </a:solidFill>
                </a:rPr>
                <a:t>1948 </a:t>
              </a:r>
              <a:r>
                <a:rPr lang="ja-JP" altLang="en-US" sz="1000" dirty="0">
                  <a:solidFill>
                    <a:schemeClr val="tx2"/>
                  </a:solidFill>
                </a:rPr>
                <a:t>年に </a:t>
              </a:r>
              <a:r>
                <a:rPr lang="en-US" altLang="ja-JP" sz="1000" dirty="0">
                  <a:solidFill>
                    <a:schemeClr val="tx2"/>
                  </a:solidFill>
                </a:rPr>
                <a:t>Mario </a:t>
              </a:r>
              <a:r>
                <a:rPr lang="en-US" altLang="ja-JP" sz="1000" dirty="0" err="1">
                  <a:solidFill>
                    <a:schemeClr val="tx2"/>
                  </a:solidFill>
                </a:rPr>
                <a:t>Laserna</a:t>
              </a:r>
              <a:r>
                <a:rPr lang="en-US" altLang="ja-JP" sz="1000" dirty="0">
                  <a:solidFill>
                    <a:schemeClr val="tx2"/>
                  </a:solidFill>
                </a:rPr>
                <a:t> </a:t>
              </a:r>
              <a:r>
                <a:rPr lang="en-US" altLang="ja-JP" sz="1000" dirty="0" err="1">
                  <a:solidFill>
                    <a:schemeClr val="tx2"/>
                  </a:solidFill>
                </a:rPr>
                <a:t>Pinzón</a:t>
              </a:r>
              <a:r>
                <a:rPr lang="en-US" altLang="ja-JP" sz="1000" dirty="0">
                  <a:solidFill>
                    <a:schemeClr val="tx2"/>
                  </a:solidFill>
                </a:rPr>
                <a:t> </a:t>
              </a:r>
              <a:r>
                <a:rPr lang="ja-JP" altLang="en-US" sz="1000" dirty="0">
                  <a:solidFill>
                    <a:schemeClr val="tx2"/>
                  </a:solidFill>
                </a:rPr>
                <a:t>によってコロンビア初の教会及び政党から独立した大学として設立された。アメリカやドイツなどでも学んだ </a:t>
              </a:r>
              <a:r>
                <a:rPr lang="en-US" altLang="ja-JP" sz="1000" dirty="0" err="1">
                  <a:solidFill>
                    <a:schemeClr val="tx2"/>
                  </a:solidFill>
                </a:rPr>
                <a:t>Pinzón</a:t>
              </a:r>
              <a:r>
                <a:rPr lang="en-US" altLang="ja-JP" sz="1000" dirty="0">
                  <a:solidFill>
                    <a:schemeClr val="tx2"/>
                  </a:solidFill>
                </a:rPr>
                <a:t> </a:t>
              </a:r>
              <a:r>
                <a:rPr lang="ja-JP" altLang="en-US" sz="1000" dirty="0">
                  <a:solidFill>
                    <a:schemeClr val="tx2"/>
                  </a:solidFill>
                </a:rPr>
                <a:t>は、ロスアンデス大学にアメリカ式の大学教育を導入し、リベラル教育にも力を入れた。現在、ロスアンデス大学はラテンアメリカでもトップレベルの大学であり、非常に設備も整った大学である。</a:t>
              </a:r>
              <a:r>
                <a:rPr lang="en-US" sz="800" dirty="0">
                  <a:solidFill>
                    <a:schemeClr val="tx2"/>
                  </a:solidFill>
                  <a:hlinkClick r:id="rId21"/>
                </a:rPr>
                <a:t>http://www.uniandes.edu.co/</a:t>
              </a:r>
              <a:endParaRPr lang="en-US" sz="800" dirty="0">
                <a:solidFill>
                  <a:schemeClr val="tx2"/>
                </a:solidFill>
              </a:endParaRPr>
            </a:p>
          </p:txBody>
        </p:sp>
      </p:grpSp>
      <p:pic>
        <p:nvPicPr>
          <p:cNvPr id="98" name="図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8502" y="2620224"/>
            <a:ext cx="607530" cy="420125"/>
          </a:xfrm>
          <a:prstGeom prst="rect">
            <a:avLst/>
          </a:prstGeom>
        </p:spPr>
      </p:pic>
      <p:sp>
        <p:nvSpPr>
          <p:cNvPr id="34" name="Rectangle 33"/>
          <p:cNvSpPr/>
          <p:nvPr/>
        </p:nvSpPr>
        <p:spPr>
          <a:xfrm>
            <a:off x="116824" y="114049"/>
            <a:ext cx="10990217" cy="709105"/>
          </a:xfrm>
          <a:prstGeom prst="rect">
            <a:avLst/>
          </a:prstGeom>
          <a:solidFill>
            <a:schemeClr val="bg1">
              <a:alpha val="50000"/>
            </a:schemeClr>
          </a:solidFill>
          <a:ln>
            <a:noFill/>
          </a:ln>
          <a:effectLst>
            <a:softEdge rad="635000"/>
          </a:effectLst>
        </p:spPr>
        <p:style>
          <a:lnRef idx="0">
            <a:scrgbClr r="0" g="0" b="0"/>
          </a:lnRef>
          <a:fillRef idx="0">
            <a:scrgbClr r="0" g="0" b="0"/>
          </a:fillRef>
          <a:effectRef idx="0">
            <a:scrgbClr r="0" g="0" b="0"/>
          </a:effectRef>
          <a:fontRef idx="minor">
            <a:schemeClr val="lt1"/>
          </a:fontRef>
        </p:style>
        <p:txBody>
          <a:bodyPr wrap="square">
            <a:spAutoFit/>
          </a:bodyPr>
          <a:lstStyle/>
          <a:p>
            <a:r>
              <a:rPr lang="ja-JP" altLang="en-US" sz="3600" b="1" dirty="0">
                <a:solidFill>
                  <a:schemeClr val="tx1"/>
                </a:solidFill>
              </a:rPr>
              <a:t>協定大学</a:t>
            </a:r>
            <a:r>
              <a:rPr lang="ja-JP" altLang="en-US" sz="800" dirty="0">
                <a:solidFill>
                  <a:schemeClr val="tx2"/>
                </a:solidFill>
              </a:rPr>
              <a:t/>
            </a:r>
            <a:br>
              <a:rPr lang="ja-JP" altLang="en-US" sz="800" dirty="0">
                <a:solidFill>
                  <a:schemeClr val="tx2"/>
                </a:solidFill>
              </a:rPr>
            </a:br>
            <a:endParaRPr lang="en-US" sz="408" dirty="0">
              <a:solidFill>
                <a:schemeClr val="tx2"/>
              </a:solidFill>
            </a:endParaRPr>
          </a:p>
        </p:txBody>
      </p:sp>
    </p:spTree>
    <p:extLst>
      <p:ext uri="{BB962C8B-B14F-4D97-AF65-F5344CB8AC3E}">
        <p14:creationId xmlns:p14="http://schemas.microsoft.com/office/powerpoint/2010/main" val="393704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4th-cluster.com/images/release/dogenzaka-release-itf.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5123" y="5714548"/>
            <a:ext cx="978527" cy="938647"/>
          </a:xfrm>
          <a:prstGeom prst="rect">
            <a:avLst/>
          </a:prstGeom>
          <a:noFill/>
          <a:ln>
            <a:noFill/>
          </a:ln>
        </p:spPr>
      </p:pic>
      <p:sp>
        <p:nvSpPr>
          <p:cNvPr id="2" name="Rectangle 1"/>
          <p:cNvSpPr/>
          <p:nvPr/>
        </p:nvSpPr>
        <p:spPr>
          <a:xfrm>
            <a:off x="283279" y="263899"/>
            <a:ext cx="11586974" cy="769441"/>
          </a:xfrm>
          <a:prstGeom prst="rect">
            <a:avLst/>
          </a:prstGeom>
        </p:spPr>
        <p:txBody>
          <a:bodyPr wrap="square">
            <a:spAutoFit/>
          </a:bodyPr>
          <a:lstStyle/>
          <a:p>
            <a:r>
              <a:rPr lang="ja-JP" altLang="en-US" sz="4400" b="1" dirty="0">
                <a:latin typeface="Poppins"/>
              </a:rPr>
              <a:t>学生派遣</a:t>
            </a:r>
            <a:r>
              <a:rPr lang="ja-JP" altLang="en-US" sz="4400" b="1" dirty="0" smtClean="0">
                <a:latin typeface="Poppins"/>
              </a:rPr>
              <a:t>プログラム－短期研修</a:t>
            </a:r>
            <a:endParaRPr lang="ja-JP" altLang="en-US" sz="4400" b="1" dirty="0">
              <a:latin typeface="Poppins"/>
            </a:endParaRPr>
          </a:p>
        </p:txBody>
      </p:sp>
      <p:sp>
        <p:nvSpPr>
          <p:cNvPr id="11" name="TextBox 10"/>
          <p:cNvSpPr txBox="1"/>
          <p:nvPr/>
        </p:nvSpPr>
        <p:spPr>
          <a:xfrm>
            <a:off x="423475" y="1448894"/>
            <a:ext cx="11110911" cy="3416320"/>
          </a:xfrm>
          <a:prstGeom prst="rect">
            <a:avLst/>
          </a:prstGeom>
          <a:noFill/>
        </p:spPr>
        <p:txBody>
          <a:bodyPr wrap="square" rtlCol="0">
            <a:spAutoFit/>
          </a:bodyPr>
          <a:lstStyle/>
          <a:p>
            <a:pPr marL="171450" indent="-171450">
              <a:buFont typeface="Arial" panose="020B0604020202020204" pitchFamily="34" charset="0"/>
              <a:buChar char="•"/>
            </a:pPr>
            <a:r>
              <a:rPr lang="ja-JP" altLang="en-US" sz="2400" dirty="0" smtClean="0"/>
              <a:t>期間は</a:t>
            </a:r>
            <a:r>
              <a:rPr lang="en-US" altLang="ja-JP" sz="2400" dirty="0" smtClean="0"/>
              <a:t>2</a:t>
            </a:r>
            <a:r>
              <a:rPr lang="ja-JP" altLang="en-US" sz="2400" dirty="0"/>
              <a:t>～</a:t>
            </a:r>
            <a:r>
              <a:rPr lang="en-US" altLang="ja-JP" sz="2400" dirty="0"/>
              <a:t>3</a:t>
            </a:r>
            <a:r>
              <a:rPr lang="ja-JP" altLang="en-US" sz="2400" dirty="0" smtClean="0"/>
              <a:t>週間</a:t>
            </a:r>
            <a:endParaRPr lang="en-US" altLang="ja-JP" sz="2400" dirty="0" smtClean="0"/>
          </a:p>
          <a:p>
            <a:endParaRPr lang="en-US" altLang="ja-JP" sz="2400" dirty="0"/>
          </a:p>
          <a:p>
            <a:pPr marL="171450" indent="-171450">
              <a:buFont typeface="Arial" panose="020B0604020202020204" pitchFamily="34" charset="0"/>
              <a:buChar char="•"/>
            </a:pPr>
            <a:r>
              <a:rPr lang="ja-JP" altLang="en-US" sz="2400" dirty="0" smtClean="0"/>
              <a:t>目的</a:t>
            </a:r>
            <a:endParaRPr lang="en-US" altLang="ja-JP" sz="2400" dirty="0"/>
          </a:p>
          <a:p>
            <a:r>
              <a:rPr lang="ja-JP" altLang="en-US" sz="2400" dirty="0"/>
              <a:t> </a:t>
            </a:r>
            <a:r>
              <a:rPr lang="ja-JP" altLang="en-US" sz="2400" dirty="0" smtClean="0"/>
              <a:t>  </a:t>
            </a:r>
            <a:r>
              <a:rPr lang="ja-JP" altLang="en-US" sz="2400" dirty="0" smtClean="0"/>
              <a:t>本学</a:t>
            </a:r>
            <a:r>
              <a:rPr lang="ja-JP" altLang="en-US" sz="2400" dirty="0"/>
              <a:t>の協定校において、現地への理解を深め、スペイン語又はポルトガル語</a:t>
            </a:r>
            <a:r>
              <a:rPr lang="ja-JP" altLang="en-US" sz="2400" dirty="0" smtClean="0"/>
              <a:t>、</a:t>
            </a:r>
            <a:endParaRPr lang="en-US" altLang="ja-JP" sz="2400" dirty="0" smtClean="0"/>
          </a:p>
          <a:p>
            <a:r>
              <a:rPr lang="ja-JP" altLang="en-US" sz="2400" dirty="0" smtClean="0"/>
              <a:t>   中南米</a:t>
            </a:r>
            <a:r>
              <a:rPr lang="ja-JP" altLang="en-US" sz="2400" dirty="0"/>
              <a:t>の歴史、文化、慣習を</a:t>
            </a:r>
            <a:r>
              <a:rPr lang="ja-JP" altLang="en-US" sz="2400" dirty="0" smtClean="0"/>
              <a:t>勉強する</a:t>
            </a:r>
            <a:endParaRPr lang="en-US" altLang="ja-JP" sz="2400" dirty="0" smtClean="0"/>
          </a:p>
          <a:p>
            <a:endParaRPr lang="en-US" altLang="ja-JP" sz="2400" dirty="0"/>
          </a:p>
          <a:p>
            <a:pPr marL="171450" indent="-171450">
              <a:buFont typeface="Arial" panose="020B0604020202020204" pitchFamily="34" charset="0"/>
              <a:buChar char="•"/>
            </a:pPr>
            <a:r>
              <a:rPr lang="ja-JP" altLang="en-US" sz="2400" dirty="0" smtClean="0"/>
              <a:t>主な活動内容</a:t>
            </a:r>
            <a:endParaRPr lang="en-US" altLang="ja-JP" sz="2400" dirty="0" smtClean="0"/>
          </a:p>
          <a:p>
            <a:r>
              <a:rPr lang="en-US" altLang="ja-JP" sz="2400" dirty="0"/>
              <a:t> </a:t>
            </a:r>
            <a:r>
              <a:rPr lang="en-US" altLang="ja-JP" sz="2400" dirty="0" smtClean="0"/>
              <a:t>  -  </a:t>
            </a:r>
            <a:r>
              <a:rPr lang="ja-JP" altLang="en-US" sz="2400" dirty="0" smtClean="0"/>
              <a:t>現地</a:t>
            </a:r>
            <a:r>
              <a:rPr lang="ja-JP" altLang="en-US" sz="2400" dirty="0"/>
              <a:t>日本企業の活動状況等に関する講義を受講</a:t>
            </a:r>
            <a:endParaRPr lang="en-US" altLang="ja-JP" sz="2400" dirty="0"/>
          </a:p>
          <a:p>
            <a:r>
              <a:rPr lang="ja-JP" altLang="en-US" sz="2400" dirty="0" smtClean="0"/>
              <a:t>   </a:t>
            </a:r>
            <a:r>
              <a:rPr lang="en-US" altLang="ja-JP" sz="2400" dirty="0" smtClean="0"/>
              <a:t>-  </a:t>
            </a:r>
            <a:r>
              <a:rPr lang="ja-JP" altLang="en-US" sz="2400" dirty="0" smtClean="0"/>
              <a:t>現地</a:t>
            </a:r>
            <a:r>
              <a:rPr lang="ja-JP" altLang="en-US" sz="2400" dirty="0"/>
              <a:t>学生との交流、日系企業等への訪問</a:t>
            </a:r>
            <a:endParaRPr lang="en-US" altLang="ja-JP" sz="2400" dirty="0"/>
          </a:p>
        </p:txBody>
      </p:sp>
    </p:spTree>
    <p:extLst>
      <p:ext uri="{BB962C8B-B14F-4D97-AF65-F5344CB8AC3E}">
        <p14:creationId xmlns:p14="http://schemas.microsoft.com/office/powerpoint/2010/main" val="4007117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51"/>
          <p:cNvPicPr>
            <a:picLocks noChangeAspect="1"/>
          </p:cNvPicPr>
          <p:nvPr/>
        </p:nvPicPr>
        <p:blipFill rotWithShape="1">
          <a:blip r:embed="rId2">
            <a:extLst>
              <a:ext uri="{28A0092B-C50C-407E-A947-70E740481C1C}">
                <a14:useLocalDpi xmlns:a14="http://schemas.microsoft.com/office/drawing/2010/main" val="0"/>
              </a:ext>
            </a:extLst>
          </a:blip>
          <a:srcRect l="5055" r="3803" b="7284"/>
          <a:stretch/>
        </p:blipFill>
        <p:spPr>
          <a:xfrm>
            <a:off x="1502616" y="544687"/>
            <a:ext cx="9161312" cy="6336704"/>
          </a:xfrm>
          <a:prstGeom prst="rect">
            <a:avLst/>
          </a:prstGeom>
        </p:spPr>
      </p:pic>
      <p:sp>
        <p:nvSpPr>
          <p:cNvPr id="17" name="Rectangle 16"/>
          <p:cNvSpPr/>
          <p:nvPr/>
        </p:nvSpPr>
        <p:spPr>
          <a:xfrm>
            <a:off x="1379172" y="399526"/>
            <a:ext cx="9793088" cy="650472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正方形/長方形 4"/>
          <p:cNvSpPr/>
          <p:nvPr/>
        </p:nvSpPr>
        <p:spPr>
          <a:xfrm>
            <a:off x="1991543" y="2951787"/>
            <a:ext cx="7560840"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p:txBody>
      </p:sp>
      <p:sp>
        <p:nvSpPr>
          <p:cNvPr id="7" name="AutoShape 10"/>
          <p:cNvSpPr>
            <a:spLocks noChangeArrowheads="1"/>
          </p:cNvSpPr>
          <p:nvPr/>
        </p:nvSpPr>
        <p:spPr bwMode="auto">
          <a:xfrm>
            <a:off x="1513308" y="-3670"/>
            <a:ext cx="9144000" cy="544808"/>
          </a:xfrm>
          <a:prstGeom prst="rect">
            <a:avLst/>
          </a:prstGeom>
          <a:solidFill>
            <a:srgbClr val="652C66"/>
          </a:solidFill>
          <a:ln>
            <a:noFill/>
            <a:headEnd/>
            <a:tailEnd/>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wrap="none" anchor="ctr"/>
          <a:lstStyle/>
          <a:p>
            <a:pPr algn="ctr"/>
            <a:endParaRPr lang="ja-JP" altLang="en-US" dirty="0">
              <a:solidFill>
                <a:srgbClr val="8064A2">
                  <a:lumMod val="75000"/>
                </a:srgbClr>
              </a:solidFill>
            </a:endParaRPr>
          </a:p>
        </p:txBody>
      </p:sp>
      <p:sp>
        <p:nvSpPr>
          <p:cNvPr id="11" name="正方形/長方形 4"/>
          <p:cNvSpPr/>
          <p:nvPr/>
        </p:nvSpPr>
        <p:spPr>
          <a:xfrm>
            <a:off x="2028384" y="6099954"/>
            <a:ext cx="7560840"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p:txBody>
      </p:sp>
      <p:sp>
        <p:nvSpPr>
          <p:cNvPr id="18" name="テキスト ボックス 38"/>
          <p:cNvSpPr txBox="1">
            <a:spLocks noChangeArrowheads="1"/>
          </p:cNvSpPr>
          <p:nvPr/>
        </p:nvSpPr>
        <p:spPr bwMode="auto">
          <a:xfrm>
            <a:off x="1524001" y="47717"/>
            <a:ext cx="9133307" cy="442035"/>
          </a:xfrm>
          <a:prstGeom prst="rect">
            <a:avLst/>
          </a:prstGeom>
          <a:noFill/>
          <a:ln w="9525">
            <a:noFill/>
            <a:miter lim="800000"/>
            <a:headEnd/>
            <a:tailEnd/>
          </a:ln>
          <a:effectLst>
            <a:innerShdw blurRad="114300">
              <a:prstClr val="black"/>
            </a:innerShdw>
          </a:effectLst>
        </p:spPr>
        <p:txBody>
          <a:bodyPr wrap="square" tIns="72000" bIns="0">
            <a:spAutoFit/>
          </a:bodyPr>
          <a:lstStyle/>
          <a:p>
            <a:pPr algn="ctr"/>
            <a:r>
              <a:rPr lang="ja-JP" altLang="en-US" sz="2400" b="1" dirty="0">
                <a:solidFill>
                  <a:prstClr val="white"/>
                </a:solidFill>
                <a:ea typeface="メイリオ" pitchFamily="50" charset="-128"/>
                <a:cs typeface="メイリオ" pitchFamily="50" charset="-128"/>
              </a:rPr>
              <a:t>短期研修派遣</a:t>
            </a:r>
            <a:r>
              <a:rPr lang="ja-JP" altLang="en-US" sz="2400" b="1" dirty="0" smtClean="0">
                <a:solidFill>
                  <a:prstClr val="white"/>
                </a:solidFill>
                <a:ea typeface="メイリオ" pitchFamily="50" charset="-128"/>
                <a:cs typeface="メイリオ" pitchFamily="50" charset="-128"/>
              </a:rPr>
              <a:t>プログラムでの様子</a:t>
            </a:r>
            <a:endParaRPr lang="en-US" altLang="ja-JP" sz="2400" b="1" dirty="0">
              <a:solidFill>
                <a:prstClr val="white"/>
              </a:solidFill>
              <a:ea typeface="メイリオ" pitchFamily="50" charset="-128"/>
              <a:cs typeface="メイリオ" pitchFamily="50" charset="-128"/>
            </a:endParaRPr>
          </a:p>
        </p:txBody>
      </p:sp>
      <p:pic>
        <p:nvPicPr>
          <p:cNvPr id="8" name="図 7" descr="cid:82cedc79-39ea-4340-a433-c92aa7979afb"/>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502616" y="541138"/>
            <a:ext cx="4521376" cy="2887863"/>
          </a:xfrm>
          <a:prstGeom prst="rect">
            <a:avLst/>
          </a:prstGeom>
          <a:ln>
            <a:noFill/>
          </a:ln>
          <a:effectLst>
            <a:softEdge rad="112500"/>
          </a:effectLst>
        </p:spPr>
      </p:pic>
      <p:sp>
        <p:nvSpPr>
          <p:cNvPr id="2" name="正方形/長方形 1"/>
          <p:cNvSpPr/>
          <p:nvPr/>
        </p:nvSpPr>
        <p:spPr>
          <a:xfrm>
            <a:off x="1908097" y="2922211"/>
            <a:ext cx="4107984" cy="400110"/>
          </a:xfrm>
          <a:prstGeom prst="rect">
            <a:avLst/>
          </a:prstGeom>
        </p:spPr>
        <p:txBody>
          <a:bodyPr wrap="none">
            <a:spAutoFit/>
          </a:bodyPr>
          <a:lstStyle/>
          <a:p>
            <a:pPr algn="ctr"/>
            <a:r>
              <a:rPr lang="ja-JP" altLang="en-US" b="1" dirty="0">
                <a:solidFill>
                  <a:prstClr val="white"/>
                </a:solidFill>
                <a:ea typeface="メイリオ" pitchFamily="50" charset="-128"/>
                <a:cs typeface="メイリオ" pitchFamily="50" charset="-128"/>
              </a:rPr>
              <a:t>（メキシコ</a:t>
            </a:r>
            <a:r>
              <a:rPr lang="en-US" altLang="ja-JP" b="1" dirty="0">
                <a:solidFill>
                  <a:prstClr val="white"/>
                </a:solidFill>
                <a:ea typeface="メイリオ" pitchFamily="50" charset="-128"/>
                <a:cs typeface="メイリオ" pitchFamily="50" charset="-128"/>
              </a:rPr>
              <a:t>: </a:t>
            </a:r>
            <a:r>
              <a:rPr lang="en-US" altLang="ja-JP" sz="2000" b="1" dirty="0" err="1">
                <a:solidFill>
                  <a:prstClr val="white"/>
                </a:solidFill>
                <a:ea typeface="メイリオ" pitchFamily="50" charset="-128"/>
                <a:cs typeface="メイリオ" pitchFamily="50" charset="-128"/>
              </a:rPr>
              <a:t>ColMex</a:t>
            </a:r>
            <a:r>
              <a:rPr lang="ja-JP" altLang="en-US" b="1" dirty="0">
                <a:solidFill>
                  <a:prstClr val="white"/>
                </a:solidFill>
                <a:ea typeface="メイリオ" pitchFamily="50" charset="-128"/>
                <a:cs typeface="メイリオ" pitchFamily="50" charset="-128"/>
              </a:rPr>
              <a:t>スペイン語授業）</a:t>
            </a:r>
            <a:endParaRPr lang="en-US" altLang="ja-JP" b="1" dirty="0">
              <a:solidFill>
                <a:prstClr val="white"/>
              </a:solidFill>
              <a:ea typeface="メイリオ" pitchFamily="50" charset="-128"/>
              <a:cs typeface="メイリオ" pitchFamily="50" charset="-128"/>
            </a:endParaRP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1682" y="3481657"/>
            <a:ext cx="4343243" cy="3257432"/>
          </a:xfrm>
          <a:prstGeom prst="rect">
            <a:avLst/>
          </a:prstGeom>
          <a:ln>
            <a:noFill/>
          </a:ln>
          <a:effectLst>
            <a:softEdge rad="112500"/>
          </a:effectLst>
        </p:spPr>
      </p:pic>
      <p:sp>
        <p:nvSpPr>
          <p:cNvPr id="3" name="正方形/長方形 2"/>
          <p:cNvSpPr/>
          <p:nvPr/>
        </p:nvSpPr>
        <p:spPr>
          <a:xfrm>
            <a:off x="1974455" y="6320427"/>
            <a:ext cx="4108817" cy="369332"/>
          </a:xfrm>
          <a:prstGeom prst="rect">
            <a:avLst/>
          </a:prstGeom>
        </p:spPr>
        <p:txBody>
          <a:bodyPr wrap="none">
            <a:spAutoFit/>
          </a:bodyPr>
          <a:lstStyle/>
          <a:p>
            <a:pPr algn="ctr"/>
            <a:r>
              <a:rPr lang="ja-JP" altLang="en-US" b="1" dirty="0">
                <a:solidFill>
                  <a:prstClr val="white"/>
                </a:solidFill>
                <a:ea typeface="メイリオ" pitchFamily="50" charset="-128"/>
                <a:cs typeface="メイリオ" pitchFamily="50" charset="-128"/>
              </a:rPr>
              <a:t>（前川製作所クエルナバカ工場視察）</a:t>
            </a:r>
            <a:endParaRPr lang="en-US" altLang="ja-JP" b="1" dirty="0">
              <a:solidFill>
                <a:prstClr val="white"/>
              </a:solidFill>
              <a:ea typeface="メイリオ" pitchFamily="50" charset="-128"/>
              <a:cs typeface="メイリオ" pitchFamily="50" charset="-128"/>
            </a:endParaRPr>
          </a:p>
        </p:txBody>
      </p:sp>
      <p:pic>
        <p:nvPicPr>
          <p:cNvPr id="14" name="図 13" descr="cid:e7ddf120-12bc-4b47-800e-0568f9f71654"/>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6697072" y="541138"/>
            <a:ext cx="4475188" cy="2943064"/>
          </a:xfrm>
          <a:prstGeom prst="rect">
            <a:avLst/>
          </a:prstGeom>
          <a:ln>
            <a:noFill/>
          </a:ln>
          <a:effectLst>
            <a:softEdge rad="112500"/>
          </a:effectLst>
        </p:spPr>
      </p:pic>
      <p:sp>
        <p:nvSpPr>
          <p:cNvPr id="4" name="正方形/長方形 3"/>
          <p:cNvSpPr/>
          <p:nvPr/>
        </p:nvSpPr>
        <p:spPr>
          <a:xfrm>
            <a:off x="7977889" y="2984145"/>
            <a:ext cx="3185487" cy="369332"/>
          </a:xfrm>
          <a:prstGeom prst="rect">
            <a:avLst/>
          </a:prstGeom>
        </p:spPr>
        <p:txBody>
          <a:bodyPr wrap="none">
            <a:spAutoFit/>
          </a:bodyPr>
          <a:lstStyle/>
          <a:p>
            <a:pPr algn="ctr"/>
            <a:r>
              <a:rPr lang="ja-JP" altLang="en-US" b="1" dirty="0">
                <a:solidFill>
                  <a:prstClr val="white"/>
                </a:solidFill>
                <a:ea typeface="メイリオ" pitchFamily="50" charset="-128"/>
                <a:cs typeface="メイリオ" pitchFamily="50" charset="-128"/>
              </a:rPr>
              <a:t>（メキシコ：日墨協会訪問）</a:t>
            </a:r>
            <a:endParaRPr lang="en-US" altLang="ja-JP" b="1" dirty="0">
              <a:solidFill>
                <a:prstClr val="white"/>
              </a:solidFill>
              <a:ea typeface="メイリオ" pitchFamily="50" charset="-128"/>
              <a:cs typeface="メイリオ" pitchFamily="50" charset="-128"/>
            </a:endParaRPr>
          </a:p>
        </p:txBody>
      </p:sp>
      <p:sp>
        <p:nvSpPr>
          <p:cNvPr id="6" name="スライド番号プレースホルダー 5"/>
          <p:cNvSpPr>
            <a:spLocks noGrp="1"/>
          </p:cNvSpPr>
          <p:nvPr>
            <p:ph type="sldNum" sz="quarter" idx="12"/>
          </p:nvPr>
        </p:nvSpPr>
        <p:spPr/>
        <p:txBody>
          <a:bodyPr/>
          <a:lstStyle/>
          <a:p>
            <a:fld id="{9DDFA270-95AF-40E4-AD92-79057CF0F6A2}" type="slidenum">
              <a:rPr lang="ja-JP" altLang="en-US" smtClean="0"/>
              <a:pPr/>
              <a:t>6</a:t>
            </a:fld>
            <a:endParaRPr lang="ja-JP" altLang="en-US"/>
          </a:p>
        </p:txBody>
      </p:sp>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8340" y="3535588"/>
            <a:ext cx="4188740" cy="3141555"/>
          </a:xfrm>
          <a:prstGeom prst="rect">
            <a:avLst/>
          </a:prstGeom>
          <a:ln>
            <a:noFill/>
          </a:ln>
          <a:effectLst>
            <a:softEdge rad="112500"/>
          </a:effectLst>
        </p:spPr>
      </p:pic>
      <p:sp>
        <p:nvSpPr>
          <p:cNvPr id="19" name="正方形/長方形 18"/>
          <p:cNvSpPr/>
          <p:nvPr/>
        </p:nvSpPr>
        <p:spPr>
          <a:xfrm>
            <a:off x="7961845" y="6193267"/>
            <a:ext cx="2965235" cy="369332"/>
          </a:xfrm>
          <a:prstGeom prst="rect">
            <a:avLst/>
          </a:prstGeom>
        </p:spPr>
        <p:txBody>
          <a:bodyPr wrap="none">
            <a:spAutoFit/>
          </a:bodyPr>
          <a:lstStyle/>
          <a:p>
            <a:pPr algn="ctr"/>
            <a:r>
              <a:rPr lang="ja-JP" altLang="en-US" b="1" dirty="0">
                <a:solidFill>
                  <a:prstClr val="white"/>
                </a:solidFill>
                <a:ea typeface="メイリオ" pitchFamily="50" charset="-128"/>
                <a:cs typeface="メイリオ" pitchFamily="50" charset="-128"/>
              </a:rPr>
              <a:t>（コロンビア</a:t>
            </a:r>
            <a:r>
              <a:rPr lang="en-US" altLang="ja-JP" b="1" dirty="0">
                <a:solidFill>
                  <a:prstClr val="white"/>
                </a:solidFill>
                <a:ea typeface="メイリオ" pitchFamily="50" charset="-128"/>
                <a:cs typeface="メイリオ" pitchFamily="50" charset="-128"/>
              </a:rPr>
              <a:t>: JETRO</a:t>
            </a:r>
            <a:r>
              <a:rPr lang="ja-JP" altLang="en-US" b="1" dirty="0">
                <a:solidFill>
                  <a:prstClr val="white"/>
                </a:solidFill>
                <a:ea typeface="メイリオ" pitchFamily="50" charset="-128"/>
                <a:cs typeface="メイリオ" pitchFamily="50" charset="-128"/>
              </a:rPr>
              <a:t>訪問）</a:t>
            </a:r>
            <a:endParaRPr lang="en-US" altLang="ja-JP" b="1" dirty="0">
              <a:solidFill>
                <a:prstClr val="white"/>
              </a:solidFill>
              <a:ea typeface="メイリオ" pitchFamily="50" charset="-128"/>
              <a:cs typeface="メイリオ" pitchFamily="50" charset="-128"/>
            </a:endParaRPr>
          </a:p>
        </p:txBody>
      </p:sp>
    </p:spTree>
    <p:extLst>
      <p:ext uri="{BB962C8B-B14F-4D97-AF65-F5344CB8AC3E}">
        <p14:creationId xmlns:p14="http://schemas.microsoft.com/office/powerpoint/2010/main" val="97544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684CC-8806-E1D0-ACAC-01320E085078}"/>
              </a:ext>
            </a:extLst>
          </p:cNvPr>
          <p:cNvSpPr>
            <a:spLocks noGrp="1"/>
          </p:cNvSpPr>
          <p:nvPr>
            <p:ph type="title"/>
          </p:nvPr>
        </p:nvSpPr>
        <p:spPr>
          <a:xfrm>
            <a:off x="227858" y="205196"/>
            <a:ext cx="3761105" cy="903532"/>
          </a:xfrm>
        </p:spPr>
        <p:txBody>
          <a:bodyPr>
            <a:normAutofit/>
          </a:bodyPr>
          <a:lstStyle/>
          <a:p>
            <a:r>
              <a:rPr kumimoji="1" lang="ja-JP" altLang="en-US" sz="2800" b="1" dirty="0">
                <a:latin typeface="+mn-ea"/>
                <a:ea typeface="+mn-ea"/>
              </a:rPr>
              <a:t>授業</a:t>
            </a:r>
            <a:r>
              <a:rPr kumimoji="1" lang="en-US" altLang="ja-JP" sz="2800" b="1" dirty="0">
                <a:latin typeface="+mn-ea"/>
                <a:ea typeface="+mn-ea"/>
              </a:rPr>
              <a:t/>
            </a:r>
            <a:br>
              <a:rPr kumimoji="1" lang="en-US" altLang="ja-JP" sz="2800" b="1" dirty="0">
                <a:latin typeface="+mn-ea"/>
                <a:ea typeface="+mn-ea"/>
              </a:rPr>
            </a:br>
            <a:r>
              <a:rPr kumimoji="1" lang="ja-JP" altLang="en-US" sz="1600" b="1" dirty="0">
                <a:latin typeface="+mn-ea"/>
                <a:ea typeface="+mn-ea"/>
              </a:rPr>
              <a:t>（スペイン語、日本語、経済など）</a:t>
            </a:r>
          </a:p>
        </p:txBody>
      </p:sp>
      <p:pic>
        <p:nvPicPr>
          <p:cNvPr id="5" name="コンテンツ プレースホルダー 4" descr="部屋に集まっている人たち&#10;&#10;自動的に生成された説明">
            <a:extLst>
              <a:ext uri="{FF2B5EF4-FFF2-40B4-BE49-F238E27FC236}">
                <a16:creationId xmlns:a16="http://schemas.microsoft.com/office/drawing/2014/main" id="{4E70D085-7A2B-726B-7720-187B1F5417C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44" t="24384" r="-232" b="8983"/>
          <a:stretch/>
        </p:blipFill>
        <p:spPr>
          <a:xfrm>
            <a:off x="227858" y="4030544"/>
            <a:ext cx="4019550" cy="2047875"/>
          </a:xfrm>
        </p:spPr>
      </p:pic>
      <p:pic>
        <p:nvPicPr>
          <p:cNvPr id="7" name="図 6" descr="ポーズをとる男女グループ&#10;&#10;中程度の精度で自動的に生成された説明">
            <a:extLst>
              <a:ext uri="{FF2B5EF4-FFF2-40B4-BE49-F238E27FC236}">
                <a16:creationId xmlns:a16="http://schemas.microsoft.com/office/drawing/2014/main" id="{41356448-8E5C-53FC-FEC2-E3A6FB092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58" y="1237639"/>
            <a:ext cx="3532505" cy="2649379"/>
          </a:xfrm>
          <a:prstGeom prst="rect">
            <a:avLst/>
          </a:prstGeom>
        </p:spPr>
      </p:pic>
      <p:sp>
        <p:nvSpPr>
          <p:cNvPr id="6" name="タイトル 1">
            <a:extLst>
              <a:ext uri="{FF2B5EF4-FFF2-40B4-BE49-F238E27FC236}">
                <a16:creationId xmlns:a16="http://schemas.microsoft.com/office/drawing/2014/main" id="{415684CC-8806-E1D0-ACAC-01320E085078}"/>
              </a:ext>
            </a:extLst>
          </p:cNvPr>
          <p:cNvSpPr txBox="1">
            <a:spLocks/>
          </p:cNvSpPr>
          <p:nvPr/>
        </p:nvSpPr>
        <p:spPr>
          <a:xfrm>
            <a:off x="4730867" y="161234"/>
            <a:ext cx="3761105" cy="947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ja-JP" altLang="en-US" sz="2800" b="1" dirty="0">
                <a:latin typeface="+mn-ea"/>
                <a:ea typeface="+mn-ea"/>
              </a:rPr>
              <a:t>交流イベント</a:t>
            </a:r>
            <a:r>
              <a:rPr kumimoji="1" lang="en-US" altLang="ja-JP" sz="2800" b="1" dirty="0">
                <a:latin typeface="+mn-ea"/>
                <a:ea typeface="+mn-ea"/>
              </a:rPr>
              <a:t/>
            </a:r>
            <a:br>
              <a:rPr kumimoji="1" lang="en-US" altLang="ja-JP" sz="2800" b="1" dirty="0">
                <a:latin typeface="+mn-ea"/>
                <a:ea typeface="+mn-ea"/>
              </a:rPr>
            </a:br>
            <a:r>
              <a:rPr kumimoji="1" lang="ja-JP" altLang="en-US" sz="1600" b="1" dirty="0">
                <a:latin typeface="+mn-ea"/>
                <a:ea typeface="+mn-ea"/>
              </a:rPr>
              <a:t>（日本文化紹介など）</a:t>
            </a:r>
          </a:p>
        </p:txBody>
      </p:sp>
      <p:pic>
        <p:nvPicPr>
          <p:cNvPr id="9" name="図 8" descr="人, 子供, 男, 若い が含まれている画像&#10;&#10;自動的に生成された説明">
            <a:extLst>
              <a:ext uri="{FF2B5EF4-FFF2-40B4-BE49-F238E27FC236}">
                <a16:creationId xmlns:a16="http://schemas.microsoft.com/office/drawing/2014/main" id="{AE099B11-09FE-2805-A10F-1D991EC8E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1205" y="1130709"/>
            <a:ext cx="2963456" cy="3951275"/>
          </a:xfrm>
          <a:prstGeom prst="rect">
            <a:avLst/>
          </a:prstGeom>
        </p:spPr>
      </p:pic>
      <p:pic>
        <p:nvPicPr>
          <p:cNvPr id="10" name="コンテンツ プレースホルダー 4" descr="テーブルについている人たち&#10;&#10;低い精度で自動的に生成された説明">
            <a:extLst>
              <a:ext uri="{FF2B5EF4-FFF2-40B4-BE49-F238E27FC236}">
                <a16:creationId xmlns:a16="http://schemas.microsoft.com/office/drawing/2014/main" id="{3BB31BE7-E176-AEE2-A8F7-D8734220B8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1750" y="1143888"/>
            <a:ext cx="4009762" cy="3006643"/>
          </a:xfrm>
          <a:prstGeom prst="rect">
            <a:avLst/>
          </a:prstGeom>
        </p:spPr>
      </p:pic>
      <p:pic>
        <p:nvPicPr>
          <p:cNvPr id="11" name="図 10" descr="人, 屋内, グループ, フロント が含まれている画像&#10;&#10;自動的に生成された説明">
            <a:extLst>
              <a:ext uri="{FF2B5EF4-FFF2-40B4-BE49-F238E27FC236}">
                <a16:creationId xmlns:a16="http://schemas.microsoft.com/office/drawing/2014/main" id="{C56A87FE-8667-628C-DE1D-3997A7E693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904"/>
          <a:stretch/>
        </p:blipFill>
        <p:spPr>
          <a:xfrm>
            <a:off x="7910541" y="4325035"/>
            <a:ext cx="4009762" cy="2408188"/>
          </a:xfrm>
          <a:prstGeom prst="rect">
            <a:avLst/>
          </a:prstGeom>
        </p:spPr>
      </p:pic>
    </p:spTree>
    <p:extLst>
      <p:ext uri="{BB962C8B-B14F-4D97-AF65-F5344CB8AC3E}">
        <p14:creationId xmlns:p14="http://schemas.microsoft.com/office/powerpoint/2010/main" val="3555433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C62E6DFE-A027-68D5-4C2D-BDA5811C9A36}"/>
              </a:ext>
            </a:extLst>
          </p:cNvPr>
          <p:cNvPicPr>
            <a:picLocks noGrp="1" noChangeAspect="1"/>
          </p:cNvPicPr>
          <p:nvPr>
            <p:ph idx="1"/>
          </p:nvPr>
        </p:nvPicPr>
        <p:blipFill>
          <a:blip r:embed="rId3"/>
          <a:stretch>
            <a:fillRect/>
          </a:stretch>
        </p:blipFill>
        <p:spPr>
          <a:xfrm rot="5400000">
            <a:off x="8808082" y="3660044"/>
            <a:ext cx="3448499" cy="2586374"/>
          </a:xfrm>
        </p:spPr>
      </p:pic>
      <p:pic>
        <p:nvPicPr>
          <p:cNvPr id="15" name="図 14">
            <a:extLst>
              <a:ext uri="{FF2B5EF4-FFF2-40B4-BE49-F238E27FC236}">
                <a16:creationId xmlns:a16="http://schemas.microsoft.com/office/drawing/2014/main" id="{A91400DD-318A-0C38-4B37-EB5C71D2404A}"/>
              </a:ext>
            </a:extLst>
          </p:cNvPr>
          <p:cNvPicPr>
            <a:picLocks noChangeAspect="1"/>
          </p:cNvPicPr>
          <p:nvPr/>
        </p:nvPicPr>
        <p:blipFill>
          <a:blip r:embed="rId4"/>
          <a:stretch>
            <a:fillRect/>
          </a:stretch>
        </p:blipFill>
        <p:spPr>
          <a:xfrm rot="10800000">
            <a:off x="314738" y="3971757"/>
            <a:ext cx="3103770" cy="2327827"/>
          </a:xfrm>
          <a:prstGeom prst="rect">
            <a:avLst/>
          </a:prstGeom>
        </p:spPr>
      </p:pic>
      <p:pic>
        <p:nvPicPr>
          <p:cNvPr id="22" name="図 21">
            <a:extLst>
              <a:ext uri="{FF2B5EF4-FFF2-40B4-BE49-F238E27FC236}">
                <a16:creationId xmlns:a16="http://schemas.microsoft.com/office/drawing/2014/main" id="{5BA7ABB1-3F7A-A894-C19B-089675AC10E4}"/>
              </a:ext>
            </a:extLst>
          </p:cNvPr>
          <p:cNvPicPr>
            <a:picLocks noChangeAspect="1"/>
          </p:cNvPicPr>
          <p:nvPr/>
        </p:nvPicPr>
        <p:blipFill>
          <a:blip r:embed="rId5"/>
          <a:stretch>
            <a:fillRect/>
          </a:stretch>
        </p:blipFill>
        <p:spPr>
          <a:xfrm>
            <a:off x="310783" y="1379349"/>
            <a:ext cx="2987437" cy="2240578"/>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4379" y="3280627"/>
            <a:ext cx="2427005" cy="3236736"/>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791" y="190038"/>
            <a:ext cx="3710728" cy="2783046"/>
          </a:xfrm>
          <a:prstGeom prst="rect">
            <a:avLst/>
          </a:prstGeom>
        </p:spPr>
      </p:pic>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8529" y="3228981"/>
            <a:ext cx="2504456" cy="3340028"/>
          </a:xfrm>
          <a:prstGeom prst="rect">
            <a:avLst/>
          </a:prstGeom>
        </p:spPr>
      </p:pic>
      <p:sp>
        <p:nvSpPr>
          <p:cNvPr id="4" name="タイトル 3"/>
          <p:cNvSpPr>
            <a:spLocks noGrp="1"/>
          </p:cNvSpPr>
          <p:nvPr>
            <p:ph type="title"/>
          </p:nvPr>
        </p:nvSpPr>
        <p:spPr>
          <a:xfrm>
            <a:off x="311361" y="53786"/>
            <a:ext cx="2924208" cy="1325563"/>
          </a:xfrm>
        </p:spPr>
        <p:txBody>
          <a:bodyPr>
            <a:normAutofit/>
          </a:bodyPr>
          <a:lstStyle/>
          <a:p>
            <a:r>
              <a:rPr kumimoji="1" lang="ja-JP" altLang="en-US" sz="4000" b="1" dirty="0">
                <a:latin typeface="+mn-ea"/>
                <a:ea typeface="+mn-ea"/>
              </a:rPr>
              <a:t>学生交流</a:t>
            </a:r>
          </a:p>
        </p:txBody>
      </p:sp>
      <p:pic>
        <p:nvPicPr>
          <p:cNvPr id="12" name="図 11" descr="ポーズをとる男性たち&#10;&#10;中程度の精度で自動的に生成された説明">
            <a:extLst>
              <a:ext uri="{FF2B5EF4-FFF2-40B4-BE49-F238E27FC236}">
                <a16:creationId xmlns:a16="http://schemas.microsoft.com/office/drawing/2014/main" id="{5F84493B-BEAA-133D-3B82-C609E1B66B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4545374" y="-538363"/>
            <a:ext cx="2384914" cy="4239847"/>
          </a:xfrm>
          <a:prstGeom prst="rect">
            <a:avLst/>
          </a:prstGeom>
        </p:spPr>
      </p:pic>
    </p:spTree>
    <p:extLst>
      <p:ext uri="{BB962C8B-B14F-4D97-AF65-F5344CB8AC3E}">
        <p14:creationId xmlns:p14="http://schemas.microsoft.com/office/powerpoint/2010/main" val="2677925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EE2EA-429E-EB85-A761-E41C7183AA9B}"/>
              </a:ext>
            </a:extLst>
          </p:cNvPr>
          <p:cNvSpPr>
            <a:spLocks noGrp="1"/>
          </p:cNvSpPr>
          <p:nvPr>
            <p:ph type="title"/>
          </p:nvPr>
        </p:nvSpPr>
        <p:spPr>
          <a:xfrm>
            <a:off x="182026" y="167683"/>
            <a:ext cx="6002110" cy="781887"/>
          </a:xfrm>
        </p:spPr>
        <p:txBody>
          <a:bodyPr>
            <a:normAutofit/>
          </a:bodyPr>
          <a:lstStyle/>
          <a:p>
            <a:r>
              <a:rPr kumimoji="1" lang="en-US" altLang="ja-JP" sz="4000" b="1" dirty="0" smtClean="0">
                <a:latin typeface="+mn-ea"/>
                <a:ea typeface="+mn-ea"/>
              </a:rPr>
              <a:t>2023</a:t>
            </a:r>
            <a:r>
              <a:rPr kumimoji="1" lang="ja-JP" altLang="en-US" sz="4000" b="1" dirty="0" smtClean="0">
                <a:latin typeface="+mn-ea"/>
                <a:ea typeface="+mn-ea"/>
              </a:rPr>
              <a:t>年度</a:t>
            </a:r>
            <a:r>
              <a:rPr kumimoji="1" lang="ja-JP" altLang="en-US" sz="4000" b="1" dirty="0">
                <a:latin typeface="+mn-ea"/>
                <a:ea typeface="+mn-ea"/>
              </a:rPr>
              <a:t>の短期研修：</a:t>
            </a:r>
          </a:p>
        </p:txBody>
      </p:sp>
      <p:sp>
        <p:nvSpPr>
          <p:cNvPr id="3" name="コンテンツ プレースホルダー 2">
            <a:extLst>
              <a:ext uri="{FF2B5EF4-FFF2-40B4-BE49-F238E27FC236}">
                <a16:creationId xmlns:a16="http://schemas.microsoft.com/office/drawing/2014/main" id="{371836A2-0E44-796E-5B06-6FC520B6B719}"/>
              </a:ext>
            </a:extLst>
          </p:cNvPr>
          <p:cNvSpPr>
            <a:spLocks noGrp="1"/>
          </p:cNvSpPr>
          <p:nvPr>
            <p:ph idx="1"/>
          </p:nvPr>
        </p:nvSpPr>
        <p:spPr>
          <a:xfrm>
            <a:off x="391161" y="1164411"/>
            <a:ext cx="6847128" cy="5445761"/>
          </a:xfrm>
        </p:spPr>
        <p:txBody>
          <a:bodyPr>
            <a:normAutofit/>
          </a:bodyPr>
          <a:lstStyle/>
          <a:p>
            <a:r>
              <a:rPr kumimoji="1" lang="ja-JP" altLang="en-US" sz="2400" b="1" dirty="0"/>
              <a:t>期間</a:t>
            </a:r>
            <a:endParaRPr kumimoji="1" lang="en-US" altLang="ja-JP" sz="2400" b="1" dirty="0"/>
          </a:p>
          <a:p>
            <a:pPr marL="0" indent="0">
              <a:buNone/>
            </a:pPr>
            <a:r>
              <a:rPr lang="ja-JP" altLang="en-US" sz="2400" b="1" dirty="0"/>
              <a:t>　　　</a:t>
            </a:r>
            <a:r>
              <a:rPr lang="en-US" altLang="ja-JP" sz="2400" b="1" dirty="0"/>
              <a:t>2024</a:t>
            </a:r>
            <a:r>
              <a:rPr lang="ja-JP" altLang="en-US" sz="2400" b="1" dirty="0"/>
              <a:t>年</a:t>
            </a:r>
            <a:r>
              <a:rPr lang="en-US" altLang="ja-JP" sz="2400" b="1" dirty="0"/>
              <a:t>2</a:t>
            </a:r>
            <a:r>
              <a:rPr lang="ja-JP" altLang="en-US" sz="2400" b="1" dirty="0"/>
              <a:t>月</a:t>
            </a:r>
            <a:r>
              <a:rPr lang="en-US" altLang="ja-JP" sz="2400" b="1" dirty="0"/>
              <a:t>26</a:t>
            </a:r>
            <a:r>
              <a:rPr lang="ja-JP" altLang="en-US" sz="2400" b="1" dirty="0"/>
              <a:t>日～</a:t>
            </a:r>
            <a:r>
              <a:rPr lang="en-US" altLang="ja-JP" sz="2400" b="1" dirty="0"/>
              <a:t>3</a:t>
            </a:r>
            <a:r>
              <a:rPr lang="ja-JP" altLang="en-US" sz="2400" b="1" dirty="0"/>
              <a:t>月</a:t>
            </a:r>
            <a:r>
              <a:rPr lang="en-US" altLang="ja-JP" sz="2400" b="1" dirty="0"/>
              <a:t>9</a:t>
            </a:r>
            <a:r>
              <a:rPr lang="ja-JP" altLang="en-US" sz="2400" b="1" dirty="0"/>
              <a:t>日</a:t>
            </a:r>
            <a:endParaRPr lang="en-US" altLang="ja-JP" sz="2400" b="1" dirty="0"/>
          </a:p>
          <a:p>
            <a:r>
              <a:rPr lang="ja-JP" altLang="en-US" sz="2400" b="1" dirty="0"/>
              <a:t>渡航</a:t>
            </a:r>
            <a:r>
              <a:rPr kumimoji="1" lang="ja-JP" altLang="en-US" sz="2400" b="1" dirty="0"/>
              <a:t>先</a:t>
            </a:r>
            <a:endParaRPr kumimoji="1" lang="en-US" altLang="ja-JP" sz="2400" b="1" dirty="0"/>
          </a:p>
          <a:p>
            <a:pPr marL="0" indent="0">
              <a:buNone/>
            </a:pPr>
            <a:r>
              <a:rPr kumimoji="1" lang="ja-JP" altLang="en-US" sz="2400" b="1" dirty="0"/>
              <a:t>　　　</a:t>
            </a:r>
            <a:r>
              <a:rPr lang="ja-JP" altLang="en-US" sz="2400" b="1" dirty="0"/>
              <a:t>リマ</a:t>
            </a:r>
            <a:r>
              <a:rPr kumimoji="1" lang="ja-JP" altLang="en-US" sz="2400" b="1" dirty="0"/>
              <a:t>（ペルーの首都）</a:t>
            </a:r>
            <a:endParaRPr kumimoji="1" lang="en-US" altLang="ja-JP" sz="2400" b="1" dirty="0"/>
          </a:p>
          <a:p>
            <a:pPr marL="0" indent="0">
              <a:buNone/>
            </a:pPr>
            <a:r>
              <a:rPr kumimoji="1" lang="ja-JP" altLang="en-US" sz="2400" b="1" dirty="0"/>
              <a:t>　　　</a:t>
            </a:r>
            <a:endParaRPr kumimoji="1" lang="en-US" altLang="ja-JP" sz="2400" b="1" dirty="0"/>
          </a:p>
          <a:p>
            <a:r>
              <a:rPr lang="ja-JP" altLang="en-US" sz="2400" b="1" dirty="0"/>
              <a:t>研修内容</a:t>
            </a:r>
            <a:r>
              <a:rPr kumimoji="1" lang="ja-JP" altLang="en-US" sz="2400" b="1" dirty="0"/>
              <a:t>　</a:t>
            </a:r>
            <a:endParaRPr kumimoji="1" lang="en-US" altLang="ja-JP" sz="2400" b="1" dirty="0"/>
          </a:p>
          <a:p>
            <a:pPr marL="0" indent="0">
              <a:buNone/>
            </a:pPr>
            <a:r>
              <a:rPr lang="ja-JP" altLang="en-US" sz="2400" dirty="0"/>
              <a:t>訪問先：</a:t>
            </a:r>
            <a:r>
              <a:rPr lang="en-US" altLang="ja-JP" sz="2400" dirty="0"/>
              <a:t>JICA, JETRO, Japan Foundation,</a:t>
            </a:r>
          </a:p>
          <a:p>
            <a:pPr marL="0" indent="0">
              <a:buNone/>
            </a:pPr>
            <a:r>
              <a:rPr lang="ja-JP" altLang="en-US" sz="2400" dirty="0"/>
              <a:t>　　　　ペルー日系人協会など</a:t>
            </a:r>
            <a:endParaRPr lang="en-US" altLang="ja-JP" sz="2400" dirty="0"/>
          </a:p>
          <a:p>
            <a:pPr marL="0" indent="0">
              <a:buNone/>
            </a:pPr>
            <a:r>
              <a:rPr lang="ja-JP" altLang="en-US" sz="2400" dirty="0"/>
              <a:t>授業内容：スペイン語、ペルー事情など</a:t>
            </a:r>
            <a:endParaRPr lang="en-US" altLang="ja-JP" sz="2400" dirty="0"/>
          </a:p>
          <a:p>
            <a:pPr marL="0" indent="0">
              <a:buNone/>
            </a:pPr>
            <a:r>
              <a:rPr lang="ja-JP" altLang="en-US" sz="2400" dirty="0"/>
              <a:t>見学：日本語の授業、日本人ペルー移住資料館</a:t>
            </a:r>
            <a:endParaRPr lang="en-US" altLang="ja-JP" sz="2400" dirty="0"/>
          </a:p>
          <a:p>
            <a:pPr marL="0" indent="0">
              <a:buNone/>
            </a:pPr>
            <a:r>
              <a:rPr lang="ja-JP" altLang="en-US" sz="2400" dirty="0"/>
              <a:t>➡</a:t>
            </a:r>
            <a:r>
              <a:rPr kumimoji="1" lang="ja-JP" altLang="en-US" sz="2400" b="1" dirty="0"/>
              <a:t>ペルーへの理解を深める</a:t>
            </a:r>
            <a:r>
              <a:rPr lang="ja-JP" altLang="en-US" sz="2400" b="1" dirty="0"/>
              <a:t>。</a:t>
            </a:r>
            <a:endParaRPr lang="en-US" altLang="ja-JP" sz="2400" b="1" dirty="0"/>
          </a:p>
          <a:p>
            <a:pPr marL="0" indent="0">
              <a:buNone/>
            </a:pPr>
            <a:r>
              <a:rPr kumimoji="1" lang="ja-JP" altLang="en-US" sz="2400" b="1" dirty="0"/>
              <a:t>現地の日系企業の活動状況を知る。</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394" y="0"/>
            <a:ext cx="4848606" cy="6858000"/>
          </a:xfrm>
          <a:prstGeom prst="rect">
            <a:avLst/>
          </a:prstGeom>
        </p:spPr>
      </p:pic>
    </p:spTree>
    <p:extLst>
      <p:ext uri="{BB962C8B-B14F-4D97-AF65-F5344CB8AC3E}">
        <p14:creationId xmlns:p14="http://schemas.microsoft.com/office/powerpoint/2010/main" val="3654279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5B988945FFD3C4DBE3DDFA028700EA6" ma:contentTypeVersion="11" ma:contentTypeDescription="新しいドキュメントを作成します。" ma:contentTypeScope="" ma:versionID="263608059a48b49cddbabaf4a6117653">
  <xsd:schema xmlns:xsd="http://www.w3.org/2001/XMLSchema" xmlns:xs="http://www.w3.org/2001/XMLSchema" xmlns:p="http://schemas.microsoft.com/office/2006/metadata/properties" xmlns:ns2="2a39d6bf-6152-44ed-959e-2d474de99913" xmlns:ns3="b5f8915a-dc84-478f-877b-26970eecd963" targetNamespace="http://schemas.microsoft.com/office/2006/metadata/properties" ma:root="true" ma:fieldsID="8b21cc3313172841c087d67c249ef35e" ns2:_="" ns3:_="">
    <xsd:import namespace="2a39d6bf-6152-44ed-959e-2d474de99913"/>
    <xsd:import namespace="b5f8915a-dc84-478f-877b-26970eecd96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39d6bf-6152-44ed-959e-2d474de9991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2f566ec5-32a6-4ec1-8c14-5dab5ced459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f8915a-dc84-478f-877b-26970eecd96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59b6421-fa08-4fb7-bb3b-17a591574213}" ma:internalName="TaxCatchAll" ma:showField="CatchAllData" ma:web="b5f8915a-dc84-478f-877b-26970eecd9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02F9E9-03F3-49D8-9387-554127DFC623}">
  <ds:schemaRefs>
    <ds:schemaRef ds:uri="http://schemas.microsoft.com/sharepoint/v3/contenttype/forms"/>
  </ds:schemaRefs>
</ds:datastoreItem>
</file>

<file path=customXml/itemProps2.xml><?xml version="1.0" encoding="utf-8"?>
<ds:datastoreItem xmlns:ds="http://schemas.openxmlformats.org/officeDocument/2006/customXml" ds:itemID="{3CCBFBC5-3691-446E-9284-3E10E5A76FCE}"/>
</file>

<file path=docProps/app.xml><?xml version="1.0" encoding="utf-8"?>
<Properties xmlns="http://schemas.openxmlformats.org/officeDocument/2006/extended-properties" xmlns:vt="http://schemas.openxmlformats.org/officeDocument/2006/docPropsVTypes">
  <TotalTime>1269</TotalTime>
  <Words>947</Words>
  <Application>Microsoft Office PowerPoint</Application>
  <PresentationFormat>ワイド画面</PresentationFormat>
  <Paragraphs>88</Paragraphs>
  <Slides>14</Slides>
  <Notes>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14</vt:i4>
      </vt:variant>
    </vt:vector>
  </HeadingPairs>
  <TitlesOfParts>
    <vt:vector size="26" baseType="lpstr">
      <vt:lpstr>Meiryo UI</vt:lpstr>
      <vt:lpstr>Poppins</vt:lpstr>
      <vt:lpstr>Yu Gothic UI Semibold</vt:lpstr>
      <vt:lpstr>メイリオ</vt:lpstr>
      <vt:lpstr>游ゴシック</vt:lpstr>
      <vt:lpstr>游ゴシック Light</vt:lpstr>
      <vt:lpstr>Arial</vt:lpstr>
      <vt:lpstr>Arial Narrow</vt:lpstr>
      <vt:lpstr>Calibri</vt:lpstr>
      <vt:lpstr>Calibri Light</vt:lpstr>
      <vt:lpstr>Tahoma</vt:lpstr>
      <vt:lpstr>Office Theme</vt:lpstr>
      <vt:lpstr>PowerPoint プレゼンテーション</vt:lpstr>
      <vt:lpstr>中 南 米 に つ い て</vt:lpstr>
      <vt:lpstr>PowerPoint プレゼンテーション</vt:lpstr>
      <vt:lpstr>PowerPoint プレゼンテーション</vt:lpstr>
      <vt:lpstr>PowerPoint プレゼンテーション</vt:lpstr>
      <vt:lpstr>PowerPoint プレゼンテーション</vt:lpstr>
      <vt:lpstr>授業 （スペイン語、日本語、経済など）</vt:lpstr>
      <vt:lpstr>学生交流</vt:lpstr>
      <vt:lpstr>2023年度の短期研修：</vt:lpstr>
      <vt:lpstr>2023年度の短期研修 スケジュール （緑・赤：研修、黄色：観光）</vt:lpstr>
      <vt:lpstr>研修先での様子 日本大使館・JICA・JETRO・APJ等</vt:lpstr>
      <vt:lpstr>交流の様子</vt:lpstr>
      <vt:lpstr>観光 マチュピチュ・クスコ・リマ等</vt:lpstr>
      <vt:lpstr>2023年度の短期研修参加者からの声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Trans-Pacific Human Capital Development Program</dc:title>
  <dc:creator>KODATO MARINA</dc:creator>
  <cp:lastModifiedBy>佐々木浩子</cp:lastModifiedBy>
  <cp:revision>120</cp:revision>
  <dcterms:created xsi:type="dcterms:W3CDTF">2022-08-31T00:38:40Z</dcterms:created>
  <dcterms:modified xsi:type="dcterms:W3CDTF">2024-08-28T02:46:58Z</dcterms:modified>
</cp:coreProperties>
</file>